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9" r:id="rId3"/>
    <p:sldId id="265" r:id="rId4"/>
    <p:sldId id="264" r:id="rId5"/>
    <p:sldId id="260" r:id="rId6"/>
    <p:sldId id="268" r:id="rId7"/>
    <p:sldId id="266" r:id="rId8"/>
    <p:sldId id="267" r:id="rId9"/>
    <p:sldId id="261" r:id="rId10"/>
    <p:sldId id="270" r:id="rId11"/>
    <p:sldId id="271" r:id="rId12"/>
    <p:sldId id="272" r:id="rId13"/>
    <p:sldId id="273" r:id="rId14"/>
    <p:sldId id="275" r:id="rId15"/>
    <p:sldId id="262" r:id="rId16"/>
    <p:sldId id="263" r:id="rId1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F2"/>
    <a:srgbClr val="002B7A"/>
    <a:srgbClr val="BB8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6" autoAdjust="0"/>
    <p:restoredTop sz="94660"/>
  </p:normalViewPr>
  <p:slideViewPr>
    <p:cSldViewPr snapToGrid="0" showGuides="1">
      <p:cViewPr varScale="1">
        <p:scale>
          <a:sx n="72" d="100"/>
          <a:sy n="72" d="100"/>
        </p:scale>
        <p:origin x="570" y="-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30FE-209A-49DC-AC13-38564E625F23}" type="datetimeFigureOut">
              <a:rPr lang="es-MX" smtClean="0"/>
              <a:t>14/10/2022</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7A789-E3C9-4866-B3B2-6490BD17B7B6}" type="slidenum">
              <a:rPr lang="es-MX" smtClean="0"/>
              <a:t>‹#›</a:t>
            </a:fld>
            <a:endParaRPr lang="es-MX" dirty="0"/>
          </a:p>
        </p:txBody>
      </p:sp>
    </p:spTree>
    <p:extLst>
      <p:ext uri="{BB962C8B-B14F-4D97-AF65-F5344CB8AC3E}">
        <p14:creationId xmlns:p14="http://schemas.microsoft.com/office/powerpoint/2010/main" val="4233379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4" name="Rectángulo: esquinas superiores, una redondeada y la otra cortada 13">
            <a:extLst>
              <a:ext uri="{FF2B5EF4-FFF2-40B4-BE49-F238E27FC236}">
                <a16:creationId xmlns:a16="http://schemas.microsoft.com/office/drawing/2014/main" id="{EB56C9A4-59BC-45DF-8740-AC5D342CA101}"/>
              </a:ext>
            </a:extLst>
          </p:cNvPr>
          <p:cNvSpPr/>
          <p:nvPr userDrawn="1"/>
        </p:nvSpPr>
        <p:spPr>
          <a:xfrm rot="5400000" flipV="1">
            <a:off x="8292199" y="2997000"/>
            <a:ext cx="6858000" cy="864000"/>
          </a:xfrm>
          <a:prstGeom prst="snipRoundRect">
            <a:avLst>
              <a:gd name="adj1" fmla="val 50000"/>
              <a:gd name="adj2" fmla="val 33537"/>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EA8E192F-0DB1-4406-802A-277881053BCA}"/>
              </a:ext>
            </a:extLst>
          </p:cNvPr>
          <p:cNvSpPr>
            <a:spLocks noGrp="1"/>
          </p:cNvSpPr>
          <p:nvPr>
            <p:ph type="ctrTitle"/>
          </p:nvPr>
        </p:nvSpPr>
        <p:spPr>
          <a:xfrm>
            <a:off x="1062191" y="1122363"/>
            <a:ext cx="9144000" cy="2387600"/>
          </a:xfrm>
        </p:spPr>
        <p:txBody>
          <a:bodyPr anchor="b">
            <a:normAutofit/>
          </a:bodyPr>
          <a:lstStyle>
            <a:lvl1pPr algn="ctr">
              <a:defRPr sz="4800"/>
            </a:lvl1pPr>
          </a:lstStyle>
          <a:p>
            <a:r>
              <a:rPr lang="es-ES" dirty="0"/>
              <a:t>Haga clic para modificar el estilo de título del patrón</a:t>
            </a:r>
            <a:endParaRPr lang="es-MX" dirty="0"/>
          </a:p>
        </p:txBody>
      </p:sp>
      <p:sp>
        <p:nvSpPr>
          <p:cNvPr id="3" name="Subtítulo 2">
            <a:extLst>
              <a:ext uri="{FF2B5EF4-FFF2-40B4-BE49-F238E27FC236}">
                <a16:creationId xmlns:a16="http://schemas.microsoft.com/office/drawing/2014/main" id="{173A084C-59C8-4818-A91B-3902B9B5C100}"/>
              </a:ext>
            </a:extLst>
          </p:cNvPr>
          <p:cNvSpPr>
            <a:spLocks noGrp="1"/>
          </p:cNvSpPr>
          <p:nvPr>
            <p:ph type="subTitle" idx="1"/>
          </p:nvPr>
        </p:nvSpPr>
        <p:spPr>
          <a:xfrm>
            <a:off x="106219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MX" dirty="0"/>
          </a:p>
        </p:txBody>
      </p:sp>
      <p:pic>
        <p:nvPicPr>
          <p:cNvPr id="11" name="Imagen 10">
            <a:extLst>
              <a:ext uri="{FF2B5EF4-FFF2-40B4-BE49-F238E27FC236}">
                <a16:creationId xmlns:a16="http://schemas.microsoft.com/office/drawing/2014/main" id="{9B7474C3-5516-4124-93D9-7DD444EFB816}"/>
              </a:ext>
            </a:extLst>
          </p:cNvPr>
          <p:cNvPicPr>
            <a:picLocks/>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390271" y="1852771"/>
            <a:ext cx="658800" cy="1188000"/>
          </a:xfrm>
          <a:prstGeom prst="rect">
            <a:avLst/>
          </a:prstGeom>
          <a:noFill/>
          <a:ln>
            <a:noFill/>
          </a:ln>
        </p:spPr>
      </p:pic>
      <p:sp>
        <p:nvSpPr>
          <p:cNvPr id="12" name="Marcador de número de diapositiva 6">
            <a:extLst>
              <a:ext uri="{FF2B5EF4-FFF2-40B4-BE49-F238E27FC236}">
                <a16:creationId xmlns:a16="http://schemas.microsoft.com/office/drawing/2014/main" id="{AF594FB4-A7BF-4F18-8928-9655BB9E4ABF}"/>
              </a:ext>
            </a:extLst>
          </p:cNvPr>
          <p:cNvSpPr txBox="1">
            <a:spLocks/>
          </p:cNvSpPr>
          <p:nvPr userDrawn="1"/>
        </p:nvSpPr>
        <p:spPr>
          <a:xfrm>
            <a:off x="11329432" y="6300416"/>
            <a:ext cx="862568" cy="390875"/>
          </a:xfrm>
          <a:prstGeom prst="rect">
            <a:avLst/>
          </a:prstGeom>
        </p:spPr>
        <p:txBody>
          <a:bodyPr vert="horz" lIns="91440" tIns="45720" rIns="91440" bIns="45720" rtlCol="0" anchor="ctr"/>
          <a:lstStyle>
            <a:defPPr>
              <a:defRPr lang="es-MX"/>
            </a:defPPr>
            <a:lvl1pPr marL="0" algn="ctr" defTabSz="914400" rtl="0" eaLnBrk="1" latinLnBrk="0" hangingPunct="1">
              <a:defRPr sz="24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5E84F8-0968-4136-83B5-CF8987F490A6}" type="slidenum">
              <a:rPr lang="es-MX" smtClean="0"/>
              <a:pPr/>
              <a:t>‹#›</a:t>
            </a:fld>
            <a:endParaRPr lang="es-MX" dirty="0"/>
          </a:p>
        </p:txBody>
      </p:sp>
      <p:pic>
        <p:nvPicPr>
          <p:cNvPr id="13" name="Imagen 12">
            <a:extLst>
              <a:ext uri="{FF2B5EF4-FFF2-40B4-BE49-F238E27FC236}">
                <a16:creationId xmlns:a16="http://schemas.microsoft.com/office/drawing/2014/main" id="{970E5D65-7878-47E3-A430-E18BCC0B76A0}"/>
              </a:ext>
            </a:extLst>
          </p:cNvPr>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3512" t="1135" r="2794" b="920"/>
          <a:stretch/>
        </p:blipFill>
        <p:spPr bwMode="auto">
          <a:xfrm>
            <a:off x="11390271" y="379848"/>
            <a:ext cx="658800" cy="1080000"/>
          </a:xfrm>
          <a:prstGeom prst="rect">
            <a:avLst/>
          </a:prstGeom>
          <a:noFill/>
          <a:ln>
            <a:noFill/>
          </a:ln>
        </p:spPr>
      </p:pic>
      <p:pic>
        <p:nvPicPr>
          <p:cNvPr id="24" name="Imagen 23" descr="Forma&#10;&#10;Descripción generada automáticamente con confianza baja">
            <a:extLst>
              <a:ext uri="{FF2B5EF4-FFF2-40B4-BE49-F238E27FC236}">
                <a16:creationId xmlns:a16="http://schemas.microsoft.com/office/drawing/2014/main" id="{EE1A28E6-3B03-4F03-A96C-31BD6957BC1B}"/>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5922" y="3482708"/>
            <a:ext cx="547497" cy="547497"/>
          </a:xfrm>
          <a:prstGeom prst="rect">
            <a:avLst/>
          </a:prstGeom>
        </p:spPr>
      </p:pic>
      <p:pic>
        <p:nvPicPr>
          <p:cNvPr id="26" name="Imagen 25" descr="Forma&#10;&#10;Descripción generada automáticamente con confianza baja">
            <a:extLst>
              <a:ext uri="{FF2B5EF4-FFF2-40B4-BE49-F238E27FC236}">
                <a16:creationId xmlns:a16="http://schemas.microsoft.com/office/drawing/2014/main" id="{11EF0040-F2B8-4CF6-BC95-F3362DBA03A8}"/>
              </a:ext>
            </a:extLst>
          </p:cNvPr>
          <p:cNvPicPr>
            <a:picLocks noChangeAspect="1"/>
          </p:cNvPicPr>
          <p:nvPr userDrawn="1"/>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30089" y="4254759"/>
            <a:ext cx="547498" cy="547498"/>
          </a:xfrm>
          <a:prstGeom prst="rect">
            <a:avLst/>
          </a:prstGeom>
        </p:spPr>
      </p:pic>
      <p:grpSp>
        <p:nvGrpSpPr>
          <p:cNvPr id="35" name="Grupo 34">
            <a:extLst>
              <a:ext uri="{FF2B5EF4-FFF2-40B4-BE49-F238E27FC236}">
                <a16:creationId xmlns:a16="http://schemas.microsoft.com/office/drawing/2014/main" id="{B7BCAA4D-AB37-4A2A-9F19-3E3638066EF3}"/>
              </a:ext>
            </a:extLst>
          </p:cNvPr>
          <p:cNvGrpSpPr/>
          <p:nvPr userDrawn="1"/>
        </p:nvGrpSpPr>
        <p:grpSpPr>
          <a:xfrm>
            <a:off x="11414530" y="5003564"/>
            <a:ext cx="617626" cy="536465"/>
            <a:chOff x="11441164" y="4781616"/>
            <a:chExt cx="617626" cy="536465"/>
          </a:xfrm>
        </p:grpSpPr>
        <p:pic>
          <p:nvPicPr>
            <p:cNvPr id="28" name="Imagen 27" descr="Forma&#10;&#10;Descripción generada automáticamente con confianza baja">
              <a:extLst>
                <a:ext uri="{FF2B5EF4-FFF2-40B4-BE49-F238E27FC236}">
                  <a16:creationId xmlns:a16="http://schemas.microsoft.com/office/drawing/2014/main" id="{28F5E6D6-DC5F-4678-BBA0-377D33C4AD0E}"/>
                </a:ext>
              </a:extLst>
            </p:cNvPr>
            <p:cNvPicPr>
              <a:picLocks noChangeAspect="1"/>
            </p:cNvPicPr>
            <p:nvPr userDrawn="1"/>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1164" y="4888821"/>
              <a:ext cx="429260" cy="429260"/>
            </a:xfrm>
            <a:prstGeom prst="rect">
              <a:avLst/>
            </a:prstGeom>
          </p:spPr>
        </p:pic>
        <p:pic>
          <p:nvPicPr>
            <p:cNvPr id="30" name="Imagen 29" descr="Forma&#10;&#10;Descripción generada automáticamente con confianza baja">
              <a:extLst>
                <a:ext uri="{FF2B5EF4-FFF2-40B4-BE49-F238E27FC236}">
                  <a16:creationId xmlns:a16="http://schemas.microsoft.com/office/drawing/2014/main" id="{14732143-A32F-4861-9C3C-7FBBE7A28A58}"/>
                </a:ext>
              </a:extLst>
            </p:cNvPr>
            <p:cNvPicPr>
              <a:picLocks noChangeAspect="1"/>
            </p:cNvPicPr>
            <p:nvPr userDrawn="1"/>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74298" y="4781616"/>
              <a:ext cx="284492" cy="284492"/>
            </a:xfrm>
            <a:prstGeom prst="rect">
              <a:avLst/>
            </a:prstGeom>
          </p:spPr>
        </p:pic>
      </p:grpSp>
      <p:pic>
        <p:nvPicPr>
          <p:cNvPr id="34" name="Imagen 33" descr="Forma&#10;&#10;Descripción generada automáticamente con confianza baja">
            <a:extLst>
              <a:ext uri="{FF2B5EF4-FFF2-40B4-BE49-F238E27FC236}">
                <a16:creationId xmlns:a16="http://schemas.microsoft.com/office/drawing/2014/main" id="{7BEC3088-0ADA-4396-B098-F124AA0C5460}"/>
              </a:ext>
            </a:extLst>
          </p:cNvPr>
          <p:cNvPicPr>
            <a:picLocks noChangeAspect="1"/>
          </p:cNvPicPr>
          <p:nvPr userDrawn="1"/>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2651" y="5649327"/>
            <a:ext cx="554037" cy="554037"/>
          </a:xfrm>
          <a:prstGeom prst="rect">
            <a:avLst/>
          </a:prstGeom>
        </p:spPr>
      </p:pic>
    </p:spTree>
    <p:extLst>
      <p:ext uri="{BB962C8B-B14F-4D97-AF65-F5344CB8AC3E}">
        <p14:creationId xmlns:p14="http://schemas.microsoft.com/office/powerpoint/2010/main" val="19860866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5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2" name="Rectángulo: esquinas superiores cortadas 11">
            <a:extLst>
              <a:ext uri="{FF2B5EF4-FFF2-40B4-BE49-F238E27FC236}">
                <a16:creationId xmlns:a16="http://schemas.microsoft.com/office/drawing/2014/main" id="{3AFEF71D-48D8-496D-9DEA-7212DFF85F16}"/>
              </a:ext>
            </a:extLst>
          </p:cNvPr>
          <p:cNvSpPr/>
          <p:nvPr userDrawn="1"/>
        </p:nvSpPr>
        <p:spPr>
          <a:xfrm rot="10800000">
            <a:off x="1323975" y="6288766"/>
            <a:ext cx="9965224" cy="499256"/>
          </a:xfrm>
          <a:prstGeom prst="snip2SameRect">
            <a:avLst>
              <a:gd name="adj1" fmla="val 50000"/>
              <a:gd name="adj2" fmla="val 0"/>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BA953D56-3D6A-4528-83E4-B5B3609066A5}"/>
              </a:ext>
            </a:extLst>
          </p:cNvPr>
          <p:cNvSpPr>
            <a:spLocks noGrp="1"/>
          </p:cNvSpPr>
          <p:nvPr>
            <p:ph type="title"/>
          </p:nvPr>
        </p:nvSpPr>
        <p:spPr>
          <a:xfrm>
            <a:off x="367149" y="365125"/>
            <a:ext cx="10515600" cy="1325563"/>
          </a:xfrm>
        </p:spPr>
        <p:txBody>
          <a:bodyPr>
            <a:normAutofit/>
          </a:bodyPr>
          <a:lstStyle>
            <a:lvl1pPr>
              <a:defRPr sz="2400"/>
            </a:lvl1pPr>
          </a:lstStyle>
          <a:p>
            <a:r>
              <a:rPr lang="es-ES" dirty="0"/>
              <a:t>Haga clic para modificar el estilo de título del patrón</a:t>
            </a:r>
            <a:endParaRPr lang="es-MX" dirty="0"/>
          </a:p>
        </p:txBody>
      </p:sp>
      <p:sp>
        <p:nvSpPr>
          <p:cNvPr id="3" name="Marcador de contenido 2">
            <a:extLst>
              <a:ext uri="{FF2B5EF4-FFF2-40B4-BE49-F238E27FC236}">
                <a16:creationId xmlns:a16="http://schemas.microsoft.com/office/drawing/2014/main" id="{012DC809-D700-4C41-9FD7-A05298FB2689}"/>
              </a:ext>
            </a:extLst>
          </p:cNvPr>
          <p:cNvSpPr>
            <a:spLocks noGrp="1"/>
          </p:cNvSpPr>
          <p:nvPr>
            <p:ph idx="1"/>
          </p:nvPr>
        </p:nvSpPr>
        <p:spPr>
          <a:xfrm>
            <a:off x="367149" y="1825625"/>
            <a:ext cx="10515600" cy="4351338"/>
          </a:xfrm>
        </p:spPr>
        <p:txBody>
          <a:bodyPr>
            <a:normAutofit/>
          </a:bodyPr>
          <a:lstStyle>
            <a:lvl1pPr>
              <a:defRPr sz="1800"/>
            </a:lvl1pPr>
            <a:lvl2pPr>
              <a:defRPr sz="1600"/>
            </a:lvl2pPr>
            <a:lvl3pPr>
              <a:defRPr sz="1400"/>
            </a:lvl3pPr>
            <a:lvl4pPr>
              <a:defRPr sz="1200"/>
            </a:lvl4pPr>
            <a:lvl5pPr>
              <a:defRPr sz="12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5" name="Marcador de pie de página 4">
            <a:extLst>
              <a:ext uri="{FF2B5EF4-FFF2-40B4-BE49-F238E27FC236}">
                <a16:creationId xmlns:a16="http://schemas.microsoft.com/office/drawing/2014/main" id="{1E0B0257-64D6-4A8B-80A0-3657EF45402D}"/>
              </a:ext>
            </a:extLst>
          </p:cNvPr>
          <p:cNvSpPr>
            <a:spLocks noGrp="1"/>
          </p:cNvSpPr>
          <p:nvPr>
            <p:ph type="ftr" sz="quarter" idx="11"/>
          </p:nvPr>
        </p:nvSpPr>
        <p:spPr>
          <a:xfrm>
            <a:off x="1600201" y="6311900"/>
            <a:ext cx="9382124" cy="444426"/>
          </a:xfrm>
        </p:spPr>
        <p:txBody>
          <a:bodyPr/>
          <a:lstStyle>
            <a:lvl1pPr algn="ctr">
              <a:defRPr b="0" spc="300" baseline="0"/>
            </a:lvl1pPr>
          </a:lstStyle>
          <a:p>
            <a:r>
              <a:rPr lang="es-MX" dirty="0"/>
              <a:t>CONGRESO INTERNACIONAL DE INGENIERÍA Y GEOECONOMÍA 2022</a:t>
            </a:r>
          </a:p>
        </p:txBody>
      </p:sp>
      <p:sp>
        <p:nvSpPr>
          <p:cNvPr id="31" name="Rectángulo: esquinas superiores, una redondeada y la otra cortada 30">
            <a:extLst>
              <a:ext uri="{FF2B5EF4-FFF2-40B4-BE49-F238E27FC236}">
                <a16:creationId xmlns:a16="http://schemas.microsoft.com/office/drawing/2014/main" id="{9223D245-8621-4C6E-A5E5-B56028ECB309}"/>
              </a:ext>
            </a:extLst>
          </p:cNvPr>
          <p:cNvSpPr/>
          <p:nvPr userDrawn="1"/>
        </p:nvSpPr>
        <p:spPr>
          <a:xfrm rot="5400000" flipV="1">
            <a:off x="8292199" y="2997000"/>
            <a:ext cx="6858000" cy="864000"/>
          </a:xfrm>
          <a:prstGeom prst="snipRoundRect">
            <a:avLst>
              <a:gd name="adj1" fmla="val 50000"/>
              <a:gd name="adj2" fmla="val 33537"/>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32" name="Imagen 31">
            <a:extLst>
              <a:ext uri="{FF2B5EF4-FFF2-40B4-BE49-F238E27FC236}">
                <a16:creationId xmlns:a16="http://schemas.microsoft.com/office/drawing/2014/main" id="{7E983C92-2514-4DB2-ABCA-4D3DF68D9316}"/>
              </a:ext>
            </a:extLst>
          </p:cNvPr>
          <p:cNvPicPr>
            <a:picLocks/>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390271" y="1852771"/>
            <a:ext cx="658800" cy="1188000"/>
          </a:xfrm>
          <a:prstGeom prst="rect">
            <a:avLst/>
          </a:prstGeom>
          <a:noFill/>
          <a:ln>
            <a:noFill/>
          </a:ln>
        </p:spPr>
      </p:pic>
      <p:pic>
        <p:nvPicPr>
          <p:cNvPr id="33" name="Imagen 32">
            <a:extLst>
              <a:ext uri="{FF2B5EF4-FFF2-40B4-BE49-F238E27FC236}">
                <a16:creationId xmlns:a16="http://schemas.microsoft.com/office/drawing/2014/main" id="{ECDCA5F8-91AF-4A91-840F-CCB66C6E9853}"/>
              </a:ext>
            </a:extLst>
          </p:cNvPr>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3512" t="1135" r="2794" b="920"/>
          <a:stretch/>
        </p:blipFill>
        <p:spPr bwMode="auto">
          <a:xfrm>
            <a:off x="11390271" y="379848"/>
            <a:ext cx="658800" cy="1080000"/>
          </a:xfrm>
          <a:prstGeom prst="rect">
            <a:avLst/>
          </a:prstGeom>
          <a:noFill/>
          <a:ln>
            <a:noFill/>
          </a:ln>
        </p:spPr>
      </p:pic>
      <p:pic>
        <p:nvPicPr>
          <p:cNvPr id="34" name="Imagen 33" descr="Forma&#10;&#10;Descripción generada automáticamente con confianza baja">
            <a:extLst>
              <a:ext uri="{FF2B5EF4-FFF2-40B4-BE49-F238E27FC236}">
                <a16:creationId xmlns:a16="http://schemas.microsoft.com/office/drawing/2014/main" id="{BF756E40-82B8-4DAC-839F-CC442C59F0BF}"/>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5922" y="3482708"/>
            <a:ext cx="547497" cy="547497"/>
          </a:xfrm>
          <a:prstGeom prst="rect">
            <a:avLst/>
          </a:prstGeom>
        </p:spPr>
      </p:pic>
      <p:pic>
        <p:nvPicPr>
          <p:cNvPr id="35" name="Imagen 34" descr="Forma&#10;&#10;Descripción generada automáticamente con confianza baja">
            <a:extLst>
              <a:ext uri="{FF2B5EF4-FFF2-40B4-BE49-F238E27FC236}">
                <a16:creationId xmlns:a16="http://schemas.microsoft.com/office/drawing/2014/main" id="{A3A2B282-889F-4104-BE41-1D71DD9B3944}"/>
              </a:ext>
            </a:extLst>
          </p:cNvPr>
          <p:cNvPicPr>
            <a:picLocks noChangeAspect="1"/>
          </p:cNvPicPr>
          <p:nvPr userDrawn="1"/>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30089" y="4254759"/>
            <a:ext cx="547498" cy="547498"/>
          </a:xfrm>
          <a:prstGeom prst="rect">
            <a:avLst/>
          </a:prstGeom>
        </p:spPr>
      </p:pic>
      <p:grpSp>
        <p:nvGrpSpPr>
          <p:cNvPr id="36" name="Grupo 35">
            <a:extLst>
              <a:ext uri="{FF2B5EF4-FFF2-40B4-BE49-F238E27FC236}">
                <a16:creationId xmlns:a16="http://schemas.microsoft.com/office/drawing/2014/main" id="{2C143A86-1860-4FA9-B4C2-306609C334EB}"/>
              </a:ext>
            </a:extLst>
          </p:cNvPr>
          <p:cNvGrpSpPr/>
          <p:nvPr userDrawn="1"/>
        </p:nvGrpSpPr>
        <p:grpSpPr>
          <a:xfrm>
            <a:off x="11414530" y="5003564"/>
            <a:ext cx="617626" cy="536465"/>
            <a:chOff x="11441164" y="4781616"/>
            <a:chExt cx="617626" cy="536465"/>
          </a:xfrm>
        </p:grpSpPr>
        <p:pic>
          <p:nvPicPr>
            <p:cNvPr id="37" name="Imagen 36" descr="Forma&#10;&#10;Descripción generada automáticamente con confianza baja">
              <a:extLst>
                <a:ext uri="{FF2B5EF4-FFF2-40B4-BE49-F238E27FC236}">
                  <a16:creationId xmlns:a16="http://schemas.microsoft.com/office/drawing/2014/main" id="{94ED8FC7-1FE2-44E2-AD9C-20817CF09DC7}"/>
                </a:ext>
              </a:extLst>
            </p:cNvPr>
            <p:cNvPicPr>
              <a:picLocks noChangeAspect="1"/>
            </p:cNvPicPr>
            <p:nvPr userDrawn="1"/>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1164" y="4888821"/>
              <a:ext cx="429260" cy="429260"/>
            </a:xfrm>
            <a:prstGeom prst="rect">
              <a:avLst/>
            </a:prstGeom>
          </p:spPr>
        </p:pic>
        <p:pic>
          <p:nvPicPr>
            <p:cNvPr id="38" name="Imagen 37" descr="Forma&#10;&#10;Descripción generada automáticamente con confianza baja">
              <a:extLst>
                <a:ext uri="{FF2B5EF4-FFF2-40B4-BE49-F238E27FC236}">
                  <a16:creationId xmlns:a16="http://schemas.microsoft.com/office/drawing/2014/main" id="{7C0467CE-1859-422C-9A9D-85D741A6EC3B}"/>
                </a:ext>
              </a:extLst>
            </p:cNvPr>
            <p:cNvPicPr>
              <a:picLocks noChangeAspect="1"/>
            </p:cNvPicPr>
            <p:nvPr userDrawn="1"/>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74298" y="4781616"/>
              <a:ext cx="284492" cy="284492"/>
            </a:xfrm>
            <a:prstGeom prst="rect">
              <a:avLst/>
            </a:prstGeom>
          </p:spPr>
        </p:pic>
      </p:grpSp>
      <p:pic>
        <p:nvPicPr>
          <p:cNvPr id="39" name="Imagen 38" descr="Forma&#10;&#10;Descripción generada automáticamente con confianza baja">
            <a:extLst>
              <a:ext uri="{FF2B5EF4-FFF2-40B4-BE49-F238E27FC236}">
                <a16:creationId xmlns:a16="http://schemas.microsoft.com/office/drawing/2014/main" id="{B4F88B6B-7AB8-4817-89E1-5E50A54C25FB}"/>
              </a:ext>
            </a:extLst>
          </p:cNvPr>
          <p:cNvPicPr>
            <a:picLocks noChangeAspect="1"/>
          </p:cNvPicPr>
          <p:nvPr userDrawn="1"/>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2651" y="5649327"/>
            <a:ext cx="554037" cy="554037"/>
          </a:xfrm>
          <a:prstGeom prst="rect">
            <a:avLst/>
          </a:prstGeom>
        </p:spPr>
      </p:pic>
      <p:sp>
        <p:nvSpPr>
          <p:cNvPr id="40" name="Marcador de número de diapositiva 6">
            <a:extLst>
              <a:ext uri="{FF2B5EF4-FFF2-40B4-BE49-F238E27FC236}">
                <a16:creationId xmlns:a16="http://schemas.microsoft.com/office/drawing/2014/main" id="{E9A6C45C-9ED3-4703-9171-DDB1C942EC07}"/>
              </a:ext>
            </a:extLst>
          </p:cNvPr>
          <p:cNvSpPr txBox="1">
            <a:spLocks/>
          </p:cNvSpPr>
          <p:nvPr userDrawn="1"/>
        </p:nvSpPr>
        <p:spPr>
          <a:xfrm>
            <a:off x="11329432" y="6300416"/>
            <a:ext cx="862568" cy="390875"/>
          </a:xfrm>
          <a:prstGeom prst="rect">
            <a:avLst/>
          </a:prstGeom>
        </p:spPr>
        <p:txBody>
          <a:bodyPr vert="horz" lIns="91440" tIns="45720" rIns="91440" bIns="45720" rtlCol="0" anchor="ctr"/>
          <a:lstStyle>
            <a:defPPr>
              <a:defRPr lang="es-MX"/>
            </a:defPPr>
            <a:lvl1pPr marL="0" algn="ctr" defTabSz="914400" rtl="0" eaLnBrk="1" latinLnBrk="0" hangingPunct="1">
              <a:defRPr sz="24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5E84F8-0968-4136-83B5-CF8987F490A6}" type="slidenum">
              <a:rPr lang="es-MX" smtClean="0"/>
              <a:pPr/>
              <a:t>‹#›</a:t>
            </a:fld>
            <a:endParaRPr lang="es-MX" dirty="0"/>
          </a:p>
        </p:txBody>
      </p:sp>
    </p:spTree>
    <p:extLst>
      <p:ext uri="{BB962C8B-B14F-4D97-AF65-F5344CB8AC3E}">
        <p14:creationId xmlns:p14="http://schemas.microsoft.com/office/powerpoint/2010/main" val="7412854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54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7E0AF9-7304-4CFD-B34B-493BEE5063A5}"/>
              </a:ext>
            </a:extLst>
          </p:cNvPr>
          <p:cNvSpPr>
            <a:spLocks noGrp="1"/>
          </p:cNvSpPr>
          <p:nvPr>
            <p:ph type="title"/>
          </p:nvPr>
        </p:nvSpPr>
        <p:spPr>
          <a:xfrm>
            <a:off x="379275" y="1709738"/>
            <a:ext cx="10515600" cy="2852737"/>
          </a:xfrm>
        </p:spPr>
        <p:txBody>
          <a:bodyPr anchor="b"/>
          <a:lstStyle>
            <a:lvl1pPr>
              <a:defRPr sz="6000">
                <a:solidFill>
                  <a:schemeClr val="tx1"/>
                </a:solidFill>
              </a:defRPr>
            </a:lvl1pPr>
          </a:lstStyle>
          <a:p>
            <a:r>
              <a:rPr lang="es-ES" dirty="0"/>
              <a:t>Haga clic para modificar el estilo de título del patrón</a:t>
            </a:r>
            <a:endParaRPr lang="es-MX" dirty="0"/>
          </a:p>
        </p:txBody>
      </p:sp>
      <p:sp>
        <p:nvSpPr>
          <p:cNvPr id="3" name="Marcador de texto 2">
            <a:extLst>
              <a:ext uri="{FF2B5EF4-FFF2-40B4-BE49-F238E27FC236}">
                <a16:creationId xmlns:a16="http://schemas.microsoft.com/office/drawing/2014/main" id="{ABC94DDC-608C-4FC9-B367-6EFFE2EA2503}"/>
              </a:ext>
            </a:extLst>
          </p:cNvPr>
          <p:cNvSpPr>
            <a:spLocks noGrp="1"/>
          </p:cNvSpPr>
          <p:nvPr>
            <p:ph type="body" idx="1"/>
          </p:nvPr>
        </p:nvSpPr>
        <p:spPr>
          <a:xfrm>
            <a:off x="379275"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13" name="Rectángulo: esquinas superiores, una redondeada y la otra cortada 12">
            <a:extLst>
              <a:ext uri="{FF2B5EF4-FFF2-40B4-BE49-F238E27FC236}">
                <a16:creationId xmlns:a16="http://schemas.microsoft.com/office/drawing/2014/main" id="{21968D18-103D-43B7-8ADF-DFB110223990}"/>
              </a:ext>
            </a:extLst>
          </p:cNvPr>
          <p:cNvSpPr/>
          <p:nvPr userDrawn="1"/>
        </p:nvSpPr>
        <p:spPr>
          <a:xfrm rot="5400000" flipV="1">
            <a:off x="8292199" y="2997000"/>
            <a:ext cx="6858000" cy="864000"/>
          </a:xfrm>
          <a:prstGeom prst="snipRoundRect">
            <a:avLst>
              <a:gd name="adj1" fmla="val 50000"/>
              <a:gd name="adj2" fmla="val 33537"/>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4" name="Imagen 13">
            <a:extLst>
              <a:ext uri="{FF2B5EF4-FFF2-40B4-BE49-F238E27FC236}">
                <a16:creationId xmlns:a16="http://schemas.microsoft.com/office/drawing/2014/main" id="{6C052A24-1A21-49FE-874A-2CAA9ED31AB1}"/>
              </a:ext>
            </a:extLst>
          </p:cNvPr>
          <p:cNvPicPr>
            <a:picLocks/>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390271" y="1852771"/>
            <a:ext cx="658800" cy="1188000"/>
          </a:xfrm>
          <a:prstGeom prst="rect">
            <a:avLst/>
          </a:prstGeom>
          <a:noFill/>
          <a:ln>
            <a:noFill/>
          </a:ln>
        </p:spPr>
      </p:pic>
      <p:pic>
        <p:nvPicPr>
          <p:cNvPr id="15" name="Imagen 14">
            <a:extLst>
              <a:ext uri="{FF2B5EF4-FFF2-40B4-BE49-F238E27FC236}">
                <a16:creationId xmlns:a16="http://schemas.microsoft.com/office/drawing/2014/main" id="{F6162887-0313-47E6-83B2-F93BC46D194B}"/>
              </a:ext>
            </a:extLst>
          </p:cNvPr>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3512" t="1135" r="2794" b="920"/>
          <a:stretch/>
        </p:blipFill>
        <p:spPr bwMode="auto">
          <a:xfrm>
            <a:off x="11390271" y="379848"/>
            <a:ext cx="658800" cy="1080000"/>
          </a:xfrm>
          <a:prstGeom prst="rect">
            <a:avLst/>
          </a:prstGeom>
          <a:noFill/>
          <a:ln>
            <a:noFill/>
          </a:ln>
        </p:spPr>
      </p:pic>
      <p:pic>
        <p:nvPicPr>
          <p:cNvPr id="16" name="Imagen 15" descr="Forma&#10;&#10;Descripción generada automáticamente con confianza baja">
            <a:extLst>
              <a:ext uri="{FF2B5EF4-FFF2-40B4-BE49-F238E27FC236}">
                <a16:creationId xmlns:a16="http://schemas.microsoft.com/office/drawing/2014/main" id="{02664F2A-2B8A-4021-A524-F64E83C49DF2}"/>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5922" y="3482708"/>
            <a:ext cx="547497" cy="547497"/>
          </a:xfrm>
          <a:prstGeom prst="rect">
            <a:avLst/>
          </a:prstGeom>
        </p:spPr>
      </p:pic>
      <p:pic>
        <p:nvPicPr>
          <p:cNvPr id="17" name="Imagen 16" descr="Forma&#10;&#10;Descripción generada automáticamente con confianza baja">
            <a:extLst>
              <a:ext uri="{FF2B5EF4-FFF2-40B4-BE49-F238E27FC236}">
                <a16:creationId xmlns:a16="http://schemas.microsoft.com/office/drawing/2014/main" id="{519E8548-C66C-49CF-AA62-4E7E2D40A8F9}"/>
              </a:ext>
            </a:extLst>
          </p:cNvPr>
          <p:cNvPicPr>
            <a:picLocks noChangeAspect="1"/>
          </p:cNvPicPr>
          <p:nvPr userDrawn="1"/>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30089" y="4254759"/>
            <a:ext cx="547498" cy="547498"/>
          </a:xfrm>
          <a:prstGeom prst="rect">
            <a:avLst/>
          </a:prstGeom>
        </p:spPr>
      </p:pic>
      <p:grpSp>
        <p:nvGrpSpPr>
          <p:cNvPr id="18" name="Grupo 17">
            <a:extLst>
              <a:ext uri="{FF2B5EF4-FFF2-40B4-BE49-F238E27FC236}">
                <a16:creationId xmlns:a16="http://schemas.microsoft.com/office/drawing/2014/main" id="{2145BC04-89E2-4DBC-87CC-D9CACB35157E}"/>
              </a:ext>
            </a:extLst>
          </p:cNvPr>
          <p:cNvGrpSpPr/>
          <p:nvPr userDrawn="1"/>
        </p:nvGrpSpPr>
        <p:grpSpPr>
          <a:xfrm>
            <a:off x="11414530" y="5003564"/>
            <a:ext cx="617626" cy="536465"/>
            <a:chOff x="11441164" y="4781616"/>
            <a:chExt cx="617626" cy="536465"/>
          </a:xfrm>
        </p:grpSpPr>
        <p:pic>
          <p:nvPicPr>
            <p:cNvPr id="19" name="Imagen 18" descr="Forma&#10;&#10;Descripción generada automáticamente con confianza baja">
              <a:extLst>
                <a:ext uri="{FF2B5EF4-FFF2-40B4-BE49-F238E27FC236}">
                  <a16:creationId xmlns:a16="http://schemas.microsoft.com/office/drawing/2014/main" id="{B853B7FA-F031-45F1-B149-8E10C3108752}"/>
                </a:ext>
              </a:extLst>
            </p:cNvPr>
            <p:cNvPicPr>
              <a:picLocks noChangeAspect="1"/>
            </p:cNvPicPr>
            <p:nvPr userDrawn="1"/>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1164" y="4888821"/>
              <a:ext cx="429260" cy="429260"/>
            </a:xfrm>
            <a:prstGeom prst="rect">
              <a:avLst/>
            </a:prstGeom>
          </p:spPr>
        </p:pic>
        <p:pic>
          <p:nvPicPr>
            <p:cNvPr id="20" name="Imagen 19" descr="Forma&#10;&#10;Descripción generada automáticamente con confianza baja">
              <a:extLst>
                <a:ext uri="{FF2B5EF4-FFF2-40B4-BE49-F238E27FC236}">
                  <a16:creationId xmlns:a16="http://schemas.microsoft.com/office/drawing/2014/main" id="{BFC126E2-51AA-4E34-8276-8EAE398443E3}"/>
                </a:ext>
              </a:extLst>
            </p:cNvPr>
            <p:cNvPicPr>
              <a:picLocks noChangeAspect="1"/>
            </p:cNvPicPr>
            <p:nvPr userDrawn="1"/>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74298" y="4781616"/>
              <a:ext cx="284492" cy="284492"/>
            </a:xfrm>
            <a:prstGeom prst="rect">
              <a:avLst/>
            </a:prstGeom>
          </p:spPr>
        </p:pic>
      </p:grpSp>
      <p:pic>
        <p:nvPicPr>
          <p:cNvPr id="21" name="Imagen 20" descr="Forma&#10;&#10;Descripción generada automáticamente con confianza baja">
            <a:extLst>
              <a:ext uri="{FF2B5EF4-FFF2-40B4-BE49-F238E27FC236}">
                <a16:creationId xmlns:a16="http://schemas.microsoft.com/office/drawing/2014/main" id="{BF884AD1-72EC-4E68-8116-7E863E93B095}"/>
              </a:ext>
            </a:extLst>
          </p:cNvPr>
          <p:cNvPicPr>
            <a:picLocks noChangeAspect="1"/>
          </p:cNvPicPr>
          <p:nvPr userDrawn="1"/>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2651" y="5649327"/>
            <a:ext cx="554037" cy="554037"/>
          </a:xfrm>
          <a:prstGeom prst="rect">
            <a:avLst/>
          </a:prstGeom>
        </p:spPr>
      </p:pic>
      <p:sp>
        <p:nvSpPr>
          <p:cNvPr id="22" name="Marcador de número de diapositiva 6">
            <a:extLst>
              <a:ext uri="{FF2B5EF4-FFF2-40B4-BE49-F238E27FC236}">
                <a16:creationId xmlns:a16="http://schemas.microsoft.com/office/drawing/2014/main" id="{62EB9311-7E87-4D9B-93C4-A53D396D298C}"/>
              </a:ext>
            </a:extLst>
          </p:cNvPr>
          <p:cNvSpPr txBox="1">
            <a:spLocks/>
          </p:cNvSpPr>
          <p:nvPr userDrawn="1"/>
        </p:nvSpPr>
        <p:spPr>
          <a:xfrm>
            <a:off x="11329432" y="6300416"/>
            <a:ext cx="862568" cy="390875"/>
          </a:xfrm>
          <a:prstGeom prst="rect">
            <a:avLst/>
          </a:prstGeom>
        </p:spPr>
        <p:txBody>
          <a:bodyPr vert="horz" lIns="91440" tIns="45720" rIns="91440" bIns="45720" rtlCol="0" anchor="ctr"/>
          <a:lstStyle>
            <a:defPPr>
              <a:defRPr lang="es-MX"/>
            </a:defPPr>
            <a:lvl1pPr marL="0" algn="ctr" defTabSz="914400" rtl="0" eaLnBrk="1" latinLnBrk="0" hangingPunct="1">
              <a:defRPr sz="24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5E84F8-0968-4136-83B5-CF8987F490A6}" type="slidenum">
              <a:rPr lang="es-MX" smtClean="0"/>
              <a:pPr/>
              <a:t>‹#›</a:t>
            </a:fld>
            <a:endParaRPr lang="es-MX" dirty="0"/>
          </a:p>
        </p:txBody>
      </p:sp>
    </p:spTree>
    <p:extLst>
      <p:ext uri="{BB962C8B-B14F-4D97-AF65-F5344CB8AC3E}">
        <p14:creationId xmlns:p14="http://schemas.microsoft.com/office/powerpoint/2010/main" val="3608575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54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1" name="Rectángulo: esquinas superiores cortadas 10">
            <a:extLst>
              <a:ext uri="{FF2B5EF4-FFF2-40B4-BE49-F238E27FC236}">
                <a16:creationId xmlns:a16="http://schemas.microsoft.com/office/drawing/2014/main" id="{6C765FC0-1BA3-4263-A3E8-BE3727D35DF8}"/>
              </a:ext>
            </a:extLst>
          </p:cNvPr>
          <p:cNvSpPr/>
          <p:nvPr userDrawn="1"/>
        </p:nvSpPr>
        <p:spPr>
          <a:xfrm rot="10800000">
            <a:off x="1323975" y="6288766"/>
            <a:ext cx="9965224" cy="499256"/>
          </a:xfrm>
          <a:prstGeom prst="snip2SameRect">
            <a:avLst>
              <a:gd name="adj1" fmla="val 50000"/>
              <a:gd name="adj2" fmla="val 0"/>
            </a:avLst>
          </a:prstGeom>
          <a:solidFill>
            <a:srgbClr val="002B7A"/>
          </a:solidFill>
          <a:ln w="5715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D1AC34A-587E-4A1C-8AA1-296114B11837}"/>
              </a:ext>
            </a:extLst>
          </p:cNvPr>
          <p:cNvSpPr>
            <a:spLocks noGrp="1"/>
          </p:cNvSpPr>
          <p:nvPr>
            <p:ph type="title"/>
          </p:nvPr>
        </p:nvSpPr>
        <p:spPr>
          <a:xfrm>
            <a:off x="367153" y="365125"/>
            <a:ext cx="10515600" cy="1325563"/>
          </a:xfrm>
        </p:spPr>
        <p:txBody>
          <a:bodyPr>
            <a:normAutofit/>
          </a:bodyPr>
          <a:lstStyle>
            <a:lvl1pPr>
              <a:defRPr sz="2400"/>
            </a:lvl1pPr>
          </a:lstStyle>
          <a:p>
            <a:r>
              <a:rPr lang="es-ES" dirty="0"/>
              <a:t>Haga clic para modificar el estilo de título del patrón</a:t>
            </a:r>
            <a:endParaRPr lang="es-MX" dirty="0"/>
          </a:p>
        </p:txBody>
      </p:sp>
      <p:sp>
        <p:nvSpPr>
          <p:cNvPr id="3" name="Marcador de contenido 2">
            <a:extLst>
              <a:ext uri="{FF2B5EF4-FFF2-40B4-BE49-F238E27FC236}">
                <a16:creationId xmlns:a16="http://schemas.microsoft.com/office/drawing/2014/main" id="{4C905DF1-63CB-4CAD-BF9C-97190C72C2C3}"/>
              </a:ext>
            </a:extLst>
          </p:cNvPr>
          <p:cNvSpPr>
            <a:spLocks noGrp="1"/>
          </p:cNvSpPr>
          <p:nvPr>
            <p:ph sz="half" idx="1"/>
          </p:nvPr>
        </p:nvSpPr>
        <p:spPr>
          <a:xfrm>
            <a:off x="367153" y="1825625"/>
            <a:ext cx="5181600" cy="4351338"/>
          </a:xfrm>
        </p:spPr>
        <p:txBody>
          <a:bodyPr>
            <a:normAutofit/>
          </a:bodyPr>
          <a:lstStyle>
            <a:lvl1pPr>
              <a:defRPr sz="1800"/>
            </a:lvl1pPr>
            <a:lvl2pPr>
              <a:defRPr sz="1600"/>
            </a:lvl2pPr>
            <a:lvl3pPr>
              <a:defRPr sz="1400"/>
            </a:lvl3pPr>
            <a:lvl4pPr>
              <a:defRPr sz="1200"/>
            </a:lvl4pPr>
            <a:lvl5pPr>
              <a:defRPr sz="12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Marcador de contenido 3">
            <a:extLst>
              <a:ext uri="{FF2B5EF4-FFF2-40B4-BE49-F238E27FC236}">
                <a16:creationId xmlns:a16="http://schemas.microsoft.com/office/drawing/2014/main" id="{BC19CAE3-6B11-43F3-AAB2-D8906803A4B4}"/>
              </a:ext>
            </a:extLst>
          </p:cNvPr>
          <p:cNvSpPr>
            <a:spLocks noGrp="1"/>
          </p:cNvSpPr>
          <p:nvPr>
            <p:ph sz="half" idx="2"/>
          </p:nvPr>
        </p:nvSpPr>
        <p:spPr>
          <a:xfrm>
            <a:off x="5701153" y="1825625"/>
            <a:ext cx="5181600" cy="4351338"/>
          </a:xfrm>
        </p:spPr>
        <p:txBody>
          <a:bodyPr>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3" name="Rectángulo: esquinas superiores, una redondeada y la otra cortada 12">
            <a:extLst>
              <a:ext uri="{FF2B5EF4-FFF2-40B4-BE49-F238E27FC236}">
                <a16:creationId xmlns:a16="http://schemas.microsoft.com/office/drawing/2014/main" id="{0C6EB4BB-A92A-4764-8A1C-1042B3122E5A}"/>
              </a:ext>
            </a:extLst>
          </p:cNvPr>
          <p:cNvSpPr/>
          <p:nvPr userDrawn="1"/>
        </p:nvSpPr>
        <p:spPr>
          <a:xfrm rot="5400000" flipV="1">
            <a:off x="8292199" y="2997000"/>
            <a:ext cx="6858000" cy="864000"/>
          </a:xfrm>
          <a:prstGeom prst="snipRoundRect">
            <a:avLst>
              <a:gd name="adj1" fmla="val 50000"/>
              <a:gd name="adj2" fmla="val 33537"/>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4" name="Imagen 13">
            <a:extLst>
              <a:ext uri="{FF2B5EF4-FFF2-40B4-BE49-F238E27FC236}">
                <a16:creationId xmlns:a16="http://schemas.microsoft.com/office/drawing/2014/main" id="{0DA9F346-9B82-4C5B-8D76-71738B000FA0}"/>
              </a:ext>
            </a:extLst>
          </p:cNvPr>
          <p:cNvPicPr>
            <a:picLocks/>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390271" y="1852771"/>
            <a:ext cx="658800" cy="1188000"/>
          </a:xfrm>
          <a:prstGeom prst="rect">
            <a:avLst/>
          </a:prstGeom>
          <a:noFill/>
          <a:ln>
            <a:noFill/>
          </a:ln>
        </p:spPr>
      </p:pic>
      <p:pic>
        <p:nvPicPr>
          <p:cNvPr id="15" name="Imagen 14">
            <a:extLst>
              <a:ext uri="{FF2B5EF4-FFF2-40B4-BE49-F238E27FC236}">
                <a16:creationId xmlns:a16="http://schemas.microsoft.com/office/drawing/2014/main" id="{4E193C9D-AF91-4FDC-BFAF-F9374401B658}"/>
              </a:ext>
            </a:extLst>
          </p:cNvPr>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3512" t="1135" r="2794" b="920"/>
          <a:stretch/>
        </p:blipFill>
        <p:spPr bwMode="auto">
          <a:xfrm>
            <a:off x="11390271" y="379848"/>
            <a:ext cx="658800" cy="1080000"/>
          </a:xfrm>
          <a:prstGeom prst="rect">
            <a:avLst/>
          </a:prstGeom>
          <a:noFill/>
          <a:ln>
            <a:noFill/>
          </a:ln>
        </p:spPr>
      </p:pic>
      <p:pic>
        <p:nvPicPr>
          <p:cNvPr id="16" name="Imagen 15" descr="Forma&#10;&#10;Descripción generada automáticamente con confianza baja">
            <a:extLst>
              <a:ext uri="{FF2B5EF4-FFF2-40B4-BE49-F238E27FC236}">
                <a16:creationId xmlns:a16="http://schemas.microsoft.com/office/drawing/2014/main" id="{E3DCC6BB-0293-4F89-8E8A-019B62FD6DF4}"/>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5922" y="3482708"/>
            <a:ext cx="547497" cy="547497"/>
          </a:xfrm>
          <a:prstGeom prst="rect">
            <a:avLst/>
          </a:prstGeom>
        </p:spPr>
      </p:pic>
      <p:pic>
        <p:nvPicPr>
          <p:cNvPr id="17" name="Imagen 16" descr="Forma&#10;&#10;Descripción generada automáticamente con confianza baja">
            <a:extLst>
              <a:ext uri="{FF2B5EF4-FFF2-40B4-BE49-F238E27FC236}">
                <a16:creationId xmlns:a16="http://schemas.microsoft.com/office/drawing/2014/main" id="{B831DCFA-A9EC-4680-8519-2069E4931817}"/>
              </a:ext>
            </a:extLst>
          </p:cNvPr>
          <p:cNvPicPr>
            <a:picLocks noChangeAspect="1"/>
          </p:cNvPicPr>
          <p:nvPr userDrawn="1"/>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30089" y="4254759"/>
            <a:ext cx="547498" cy="547498"/>
          </a:xfrm>
          <a:prstGeom prst="rect">
            <a:avLst/>
          </a:prstGeom>
        </p:spPr>
      </p:pic>
      <p:grpSp>
        <p:nvGrpSpPr>
          <p:cNvPr id="18" name="Grupo 17">
            <a:extLst>
              <a:ext uri="{FF2B5EF4-FFF2-40B4-BE49-F238E27FC236}">
                <a16:creationId xmlns:a16="http://schemas.microsoft.com/office/drawing/2014/main" id="{045E76DB-1564-439F-96E1-63135934D8CB}"/>
              </a:ext>
            </a:extLst>
          </p:cNvPr>
          <p:cNvGrpSpPr/>
          <p:nvPr userDrawn="1"/>
        </p:nvGrpSpPr>
        <p:grpSpPr>
          <a:xfrm>
            <a:off x="11414530" y="5003564"/>
            <a:ext cx="617626" cy="536465"/>
            <a:chOff x="11441164" y="4781616"/>
            <a:chExt cx="617626" cy="536465"/>
          </a:xfrm>
        </p:grpSpPr>
        <p:pic>
          <p:nvPicPr>
            <p:cNvPr id="19" name="Imagen 18" descr="Forma&#10;&#10;Descripción generada automáticamente con confianza baja">
              <a:extLst>
                <a:ext uri="{FF2B5EF4-FFF2-40B4-BE49-F238E27FC236}">
                  <a16:creationId xmlns:a16="http://schemas.microsoft.com/office/drawing/2014/main" id="{62375EB0-DDCE-4E14-9DBA-CE50C18FD6CD}"/>
                </a:ext>
              </a:extLst>
            </p:cNvPr>
            <p:cNvPicPr>
              <a:picLocks noChangeAspect="1"/>
            </p:cNvPicPr>
            <p:nvPr userDrawn="1"/>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1164" y="4888821"/>
              <a:ext cx="429260" cy="429260"/>
            </a:xfrm>
            <a:prstGeom prst="rect">
              <a:avLst/>
            </a:prstGeom>
          </p:spPr>
        </p:pic>
        <p:pic>
          <p:nvPicPr>
            <p:cNvPr id="20" name="Imagen 19" descr="Forma&#10;&#10;Descripción generada automáticamente con confianza baja">
              <a:extLst>
                <a:ext uri="{FF2B5EF4-FFF2-40B4-BE49-F238E27FC236}">
                  <a16:creationId xmlns:a16="http://schemas.microsoft.com/office/drawing/2014/main" id="{3CD5CF3E-906F-478B-87BB-257F4B4AE772}"/>
                </a:ext>
              </a:extLst>
            </p:cNvPr>
            <p:cNvPicPr>
              <a:picLocks noChangeAspect="1"/>
            </p:cNvPicPr>
            <p:nvPr userDrawn="1"/>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74298" y="4781616"/>
              <a:ext cx="284492" cy="284492"/>
            </a:xfrm>
            <a:prstGeom prst="rect">
              <a:avLst/>
            </a:prstGeom>
          </p:spPr>
        </p:pic>
      </p:grpSp>
      <p:pic>
        <p:nvPicPr>
          <p:cNvPr id="21" name="Imagen 20" descr="Forma&#10;&#10;Descripción generada automáticamente con confianza baja">
            <a:extLst>
              <a:ext uri="{FF2B5EF4-FFF2-40B4-BE49-F238E27FC236}">
                <a16:creationId xmlns:a16="http://schemas.microsoft.com/office/drawing/2014/main" id="{64D4B41B-9C1A-4F2A-A4D1-45FA34AA762D}"/>
              </a:ext>
            </a:extLst>
          </p:cNvPr>
          <p:cNvPicPr>
            <a:picLocks noChangeAspect="1"/>
          </p:cNvPicPr>
          <p:nvPr userDrawn="1"/>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2651" y="5649327"/>
            <a:ext cx="554037" cy="554037"/>
          </a:xfrm>
          <a:prstGeom prst="rect">
            <a:avLst/>
          </a:prstGeom>
        </p:spPr>
      </p:pic>
      <p:sp>
        <p:nvSpPr>
          <p:cNvPr id="22" name="Marcador de número de diapositiva 6">
            <a:extLst>
              <a:ext uri="{FF2B5EF4-FFF2-40B4-BE49-F238E27FC236}">
                <a16:creationId xmlns:a16="http://schemas.microsoft.com/office/drawing/2014/main" id="{FF1CE7A8-54AB-470E-A88F-53DBA0C66900}"/>
              </a:ext>
            </a:extLst>
          </p:cNvPr>
          <p:cNvSpPr txBox="1">
            <a:spLocks/>
          </p:cNvSpPr>
          <p:nvPr userDrawn="1"/>
        </p:nvSpPr>
        <p:spPr>
          <a:xfrm>
            <a:off x="11329432" y="6300416"/>
            <a:ext cx="862568" cy="390875"/>
          </a:xfrm>
          <a:prstGeom prst="rect">
            <a:avLst/>
          </a:prstGeom>
        </p:spPr>
        <p:txBody>
          <a:bodyPr vert="horz" lIns="91440" tIns="45720" rIns="91440" bIns="45720" rtlCol="0" anchor="ctr"/>
          <a:lstStyle>
            <a:defPPr>
              <a:defRPr lang="es-MX"/>
            </a:defPPr>
            <a:lvl1pPr marL="0" algn="ctr" defTabSz="914400" rtl="0" eaLnBrk="1" latinLnBrk="0" hangingPunct="1">
              <a:defRPr sz="24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5E84F8-0968-4136-83B5-CF8987F490A6}" type="slidenum">
              <a:rPr lang="es-MX" smtClean="0"/>
              <a:pPr/>
              <a:t>‹#›</a:t>
            </a:fld>
            <a:endParaRPr lang="es-MX" dirty="0"/>
          </a:p>
        </p:txBody>
      </p:sp>
      <p:sp>
        <p:nvSpPr>
          <p:cNvPr id="23" name="Marcador de pie de página 4">
            <a:extLst>
              <a:ext uri="{FF2B5EF4-FFF2-40B4-BE49-F238E27FC236}">
                <a16:creationId xmlns:a16="http://schemas.microsoft.com/office/drawing/2014/main" id="{8AF3FE88-ABCA-4364-B7D8-BF511C9BFC7D}"/>
              </a:ext>
            </a:extLst>
          </p:cNvPr>
          <p:cNvSpPr>
            <a:spLocks noGrp="1"/>
          </p:cNvSpPr>
          <p:nvPr>
            <p:ph type="ftr" sz="quarter" idx="11"/>
          </p:nvPr>
        </p:nvSpPr>
        <p:spPr>
          <a:xfrm>
            <a:off x="1600201" y="6311900"/>
            <a:ext cx="9382124" cy="444426"/>
          </a:xfrm>
        </p:spPr>
        <p:txBody>
          <a:bodyPr/>
          <a:lstStyle>
            <a:lvl1pPr algn="ctr">
              <a:defRPr b="0" spc="300" baseline="0"/>
            </a:lvl1pPr>
          </a:lstStyle>
          <a:p>
            <a:r>
              <a:rPr lang="es-MX" dirty="0"/>
              <a:t>CONGRESO INTERNACIONAL DE INGENIERÍA Y GEOECONOMÍA 2022</a:t>
            </a:r>
          </a:p>
        </p:txBody>
      </p:sp>
    </p:spTree>
    <p:extLst>
      <p:ext uri="{BB962C8B-B14F-4D97-AF65-F5344CB8AC3E}">
        <p14:creationId xmlns:p14="http://schemas.microsoft.com/office/powerpoint/2010/main" val="3392482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54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Rectángulo: esquinas superiores cortadas 13">
            <a:extLst>
              <a:ext uri="{FF2B5EF4-FFF2-40B4-BE49-F238E27FC236}">
                <a16:creationId xmlns:a16="http://schemas.microsoft.com/office/drawing/2014/main" id="{8C24EB2A-31C4-4CFB-B5CF-43AF6497E663}"/>
              </a:ext>
            </a:extLst>
          </p:cNvPr>
          <p:cNvSpPr/>
          <p:nvPr userDrawn="1"/>
        </p:nvSpPr>
        <p:spPr>
          <a:xfrm rot="10800000">
            <a:off x="1323975" y="6288766"/>
            <a:ext cx="9965224" cy="499256"/>
          </a:xfrm>
          <a:prstGeom prst="snip2SameRect">
            <a:avLst>
              <a:gd name="adj1" fmla="val 50000"/>
              <a:gd name="adj2" fmla="val 0"/>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68BF3AC7-EC00-448A-BCA1-0F5C1C4498C2}"/>
              </a:ext>
            </a:extLst>
          </p:cNvPr>
          <p:cNvSpPr>
            <a:spLocks noGrp="1"/>
          </p:cNvSpPr>
          <p:nvPr>
            <p:ph type="title"/>
          </p:nvPr>
        </p:nvSpPr>
        <p:spPr>
          <a:xfrm>
            <a:off x="368739" y="365125"/>
            <a:ext cx="10515600" cy="1325563"/>
          </a:xfrm>
        </p:spPr>
        <p:txBody>
          <a:bodyPr>
            <a:normAutofit/>
          </a:bodyPr>
          <a:lstStyle>
            <a:lvl1pPr>
              <a:defRPr sz="2400"/>
            </a:lvl1pPr>
          </a:lstStyle>
          <a:p>
            <a:r>
              <a:rPr lang="es-ES" dirty="0"/>
              <a:t>Haga clic para modificar el estilo de título del patrón</a:t>
            </a:r>
            <a:endParaRPr lang="es-MX" dirty="0"/>
          </a:p>
        </p:txBody>
      </p:sp>
      <p:sp>
        <p:nvSpPr>
          <p:cNvPr id="3" name="Marcador de texto 2">
            <a:extLst>
              <a:ext uri="{FF2B5EF4-FFF2-40B4-BE49-F238E27FC236}">
                <a16:creationId xmlns:a16="http://schemas.microsoft.com/office/drawing/2014/main" id="{49E22C01-6211-416B-910D-D1D2AE0EF307}"/>
              </a:ext>
            </a:extLst>
          </p:cNvPr>
          <p:cNvSpPr>
            <a:spLocks noGrp="1"/>
          </p:cNvSpPr>
          <p:nvPr>
            <p:ph type="body" idx="1"/>
          </p:nvPr>
        </p:nvSpPr>
        <p:spPr>
          <a:xfrm>
            <a:off x="368739" y="1681163"/>
            <a:ext cx="5157787"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4" name="Marcador de contenido 3">
            <a:extLst>
              <a:ext uri="{FF2B5EF4-FFF2-40B4-BE49-F238E27FC236}">
                <a16:creationId xmlns:a16="http://schemas.microsoft.com/office/drawing/2014/main" id="{E6E6E0B3-3DEE-4575-A169-271E191D7151}"/>
              </a:ext>
            </a:extLst>
          </p:cNvPr>
          <p:cNvSpPr>
            <a:spLocks noGrp="1"/>
          </p:cNvSpPr>
          <p:nvPr>
            <p:ph sz="half" idx="2"/>
          </p:nvPr>
        </p:nvSpPr>
        <p:spPr>
          <a:xfrm>
            <a:off x="368739" y="2505075"/>
            <a:ext cx="5157787" cy="3684588"/>
          </a:xfrm>
        </p:spPr>
        <p:txBody>
          <a:bodyPr>
            <a:normAutofit/>
          </a:bodyPr>
          <a:lstStyle>
            <a:lvl1pPr>
              <a:defRPr sz="1800"/>
            </a:lvl1pPr>
            <a:lvl2pPr>
              <a:defRPr sz="1600"/>
            </a:lvl2pPr>
            <a:lvl3pPr>
              <a:defRPr sz="1400"/>
            </a:lvl3pPr>
            <a:lvl4pPr>
              <a:defRPr sz="1200"/>
            </a:lvl4pPr>
            <a:lvl5pPr>
              <a:defRPr sz="12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5" name="Marcador de texto 4">
            <a:extLst>
              <a:ext uri="{FF2B5EF4-FFF2-40B4-BE49-F238E27FC236}">
                <a16:creationId xmlns:a16="http://schemas.microsoft.com/office/drawing/2014/main" id="{F89FB504-4A60-41BE-B650-2BDD7EF4090A}"/>
              </a:ext>
            </a:extLst>
          </p:cNvPr>
          <p:cNvSpPr>
            <a:spLocks noGrp="1"/>
          </p:cNvSpPr>
          <p:nvPr>
            <p:ph type="body" sz="quarter" idx="3"/>
          </p:nvPr>
        </p:nvSpPr>
        <p:spPr>
          <a:xfrm>
            <a:off x="5701151" y="1681163"/>
            <a:ext cx="5183188"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0866239-BC29-4191-AF6A-AA4E61534545}"/>
              </a:ext>
            </a:extLst>
          </p:cNvPr>
          <p:cNvSpPr>
            <a:spLocks noGrp="1"/>
          </p:cNvSpPr>
          <p:nvPr>
            <p:ph sz="quarter" idx="4"/>
          </p:nvPr>
        </p:nvSpPr>
        <p:spPr>
          <a:xfrm>
            <a:off x="5701151" y="2505075"/>
            <a:ext cx="5183188" cy="3684588"/>
          </a:xfrm>
        </p:spPr>
        <p:txBody>
          <a:bodyPr>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9" name="Rectángulo: esquinas superiores, una redondeada y la otra cortada 18">
            <a:extLst>
              <a:ext uri="{FF2B5EF4-FFF2-40B4-BE49-F238E27FC236}">
                <a16:creationId xmlns:a16="http://schemas.microsoft.com/office/drawing/2014/main" id="{63274E53-7172-4C8B-A851-37E5070F5ED2}"/>
              </a:ext>
            </a:extLst>
          </p:cNvPr>
          <p:cNvSpPr/>
          <p:nvPr userDrawn="1"/>
        </p:nvSpPr>
        <p:spPr>
          <a:xfrm rot="5400000" flipV="1">
            <a:off x="8292199" y="2997000"/>
            <a:ext cx="6858000" cy="864000"/>
          </a:xfrm>
          <a:prstGeom prst="snipRoundRect">
            <a:avLst>
              <a:gd name="adj1" fmla="val 50000"/>
              <a:gd name="adj2" fmla="val 33537"/>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0" name="Imagen 19">
            <a:extLst>
              <a:ext uri="{FF2B5EF4-FFF2-40B4-BE49-F238E27FC236}">
                <a16:creationId xmlns:a16="http://schemas.microsoft.com/office/drawing/2014/main" id="{9F64AC80-2FC8-4E58-9267-DC85226E3040}"/>
              </a:ext>
            </a:extLst>
          </p:cNvPr>
          <p:cNvPicPr>
            <a:picLocks/>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390271" y="1852771"/>
            <a:ext cx="658800" cy="1188000"/>
          </a:xfrm>
          <a:prstGeom prst="rect">
            <a:avLst/>
          </a:prstGeom>
          <a:noFill/>
          <a:ln>
            <a:noFill/>
          </a:ln>
        </p:spPr>
      </p:pic>
      <p:pic>
        <p:nvPicPr>
          <p:cNvPr id="21" name="Imagen 20">
            <a:extLst>
              <a:ext uri="{FF2B5EF4-FFF2-40B4-BE49-F238E27FC236}">
                <a16:creationId xmlns:a16="http://schemas.microsoft.com/office/drawing/2014/main" id="{67ED9815-3C12-46E3-A167-5CDE7524C739}"/>
              </a:ext>
            </a:extLst>
          </p:cNvPr>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3512" t="1135" r="2794" b="920"/>
          <a:stretch/>
        </p:blipFill>
        <p:spPr bwMode="auto">
          <a:xfrm>
            <a:off x="11390271" y="379848"/>
            <a:ext cx="658800" cy="1080000"/>
          </a:xfrm>
          <a:prstGeom prst="rect">
            <a:avLst/>
          </a:prstGeom>
          <a:noFill/>
          <a:ln>
            <a:noFill/>
          </a:ln>
        </p:spPr>
      </p:pic>
      <p:pic>
        <p:nvPicPr>
          <p:cNvPr id="22" name="Imagen 21" descr="Forma&#10;&#10;Descripción generada automáticamente con confianza baja">
            <a:extLst>
              <a:ext uri="{FF2B5EF4-FFF2-40B4-BE49-F238E27FC236}">
                <a16:creationId xmlns:a16="http://schemas.microsoft.com/office/drawing/2014/main" id="{E5ED094E-418C-418E-9BA1-F4343F65E247}"/>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5922" y="3482708"/>
            <a:ext cx="547497" cy="547497"/>
          </a:xfrm>
          <a:prstGeom prst="rect">
            <a:avLst/>
          </a:prstGeom>
        </p:spPr>
      </p:pic>
      <p:pic>
        <p:nvPicPr>
          <p:cNvPr id="23" name="Imagen 22" descr="Forma&#10;&#10;Descripción generada automáticamente con confianza baja">
            <a:extLst>
              <a:ext uri="{FF2B5EF4-FFF2-40B4-BE49-F238E27FC236}">
                <a16:creationId xmlns:a16="http://schemas.microsoft.com/office/drawing/2014/main" id="{B8E29DA2-B3A5-4CA8-B6D3-F79559CA1467}"/>
              </a:ext>
            </a:extLst>
          </p:cNvPr>
          <p:cNvPicPr>
            <a:picLocks noChangeAspect="1"/>
          </p:cNvPicPr>
          <p:nvPr userDrawn="1"/>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30089" y="4254759"/>
            <a:ext cx="547498" cy="547498"/>
          </a:xfrm>
          <a:prstGeom prst="rect">
            <a:avLst/>
          </a:prstGeom>
        </p:spPr>
      </p:pic>
      <p:grpSp>
        <p:nvGrpSpPr>
          <p:cNvPr id="24" name="Grupo 23">
            <a:extLst>
              <a:ext uri="{FF2B5EF4-FFF2-40B4-BE49-F238E27FC236}">
                <a16:creationId xmlns:a16="http://schemas.microsoft.com/office/drawing/2014/main" id="{A5980826-DD57-4606-9B15-42B3963856E0}"/>
              </a:ext>
            </a:extLst>
          </p:cNvPr>
          <p:cNvGrpSpPr/>
          <p:nvPr userDrawn="1"/>
        </p:nvGrpSpPr>
        <p:grpSpPr>
          <a:xfrm>
            <a:off x="11414530" y="5003564"/>
            <a:ext cx="617626" cy="536465"/>
            <a:chOff x="11441164" y="4781616"/>
            <a:chExt cx="617626" cy="536465"/>
          </a:xfrm>
        </p:grpSpPr>
        <p:pic>
          <p:nvPicPr>
            <p:cNvPr id="25" name="Imagen 24" descr="Forma&#10;&#10;Descripción generada automáticamente con confianza baja">
              <a:extLst>
                <a:ext uri="{FF2B5EF4-FFF2-40B4-BE49-F238E27FC236}">
                  <a16:creationId xmlns:a16="http://schemas.microsoft.com/office/drawing/2014/main" id="{52C7C78B-BCE4-4593-8792-A83A18732283}"/>
                </a:ext>
              </a:extLst>
            </p:cNvPr>
            <p:cNvPicPr>
              <a:picLocks noChangeAspect="1"/>
            </p:cNvPicPr>
            <p:nvPr userDrawn="1"/>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1164" y="4888821"/>
              <a:ext cx="429260" cy="429260"/>
            </a:xfrm>
            <a:prstGeom prst="rect">
              <a:avLst/>
            </a:prstGeom>
          </p:spPr>
        </p:pic>
        <p:pic>
          <p:nvPicPr>
            <p:cNvPr id="26" name="Imagen 25" descr="Forma&#10;&#10;Descripción generada automáticamente con confianza baja">
              <a:extLst>
                <a:ext uri="{FF2B5EF4-FFF2-40B4-BE49-F238E27FC236}">
                  <a16:creationId xmlns:a16="http://schemas.microsoft.com/office/drawing/2014/main" id="{3FE980BC-317D-4D9B-B620-402EE58E2866}"/>
                </a:ext>
              </a:extLst>
            </p:cNvPr>
            <p:cNvPicPr>
              <a:picLocks noChangeAspect="1"/>
            </p:cNvPicPr>
            <p:nvPr userDrawn="1"/>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74298" y="4781616"/>
              <a:ext cx="284492" cy="284492"/>
            </a:xfrm>
            <a:prstGeom prst="rect">
              <a:avLst/>
            </a:prstGeom>
          </p:spPr>
        </p:pic>
      </p:grpSp>
      <p:pic>
        <p:nvPicPr>
          <p:cNvPr id="27" name="Imagen 26" descr="Forma&#10;&#10;Descripción generada automáticamente con confianza baja">
            <a:extLst>
              <a:ext uri="{FF2B5EF4-FFF2-40B4-BE49-F238E27FC236}">
                <a16:creationId xmlns:a16="http://schemas.microsoft.com/office/drawing/2014/main" id="{474A230C-D858-4581-812F-C4E0C7C0CB1A}"/>
              </a:ext>
            </a:extLst>
          </p:cNvPr>
          <p:cNvPicPr>
            <a:picLocks noChangeAspect="1"/>
          </p:cNvPicPr>
          <p:nvPr userDrawn="1"/>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2651" y="5649327"/>
            <a:ext cx="554037" cy="554037"/>
          </a:xfrm>
          <a:prstGeom prst="rect">
            <a:avLst/>
          </a:prstGeom>
        </p:spPr>
      </p:pic>
      <p:sp>
        <p:nvSpPr>
          <p:cNvPr id="28" name="Marcador de número de diapositiva 6">
            <a:extLst>
              <a:ext uri="{FF2B5EF4-FFF2-40B4-BE49-F238E27FC236}">
                <a16:creationId xmlns:a16="http://schemas.microsoft.com/office/drawing/2014/main" id="{62E8B45A-A794-4B4A-BA10-404350D13B7F}"/>
              </a:ext>
            </a:extLst>
          </p:cNvPr>
          <p:cNvSpPr txBox="1">
            <a:spLocks/>
          </p:cNvSpPr>
          <p:nvPr userDrawn="1"/>
        </p:nvSpPr>
        <p:spPr>
          <a:xfrm>
            <a:off x="11329432" y="6300416"/>
            <a:ext cx="862568" cy="390875"/>
          </a:xfrm>
          <a:prstGeom prst="rect">
            <a:avLst/>
          </a:prstGeom>
        </p:spPr>
        <p:txBody>
          <a:bodyPr vert="horz" lIns="91440" tIns="45720" rIns="91440" bIns="45720" rtlCol="0" anchor="ctr"/>
          <a:lstStyle>
            <a:defPPr>
              <a:defRPr lang="es-MX"/>
            </a:defPPr>
            <a:lvl1pPr marL="0" algn="ctr" defTabSz="914400" rtl="0" eaLnBrk="1" latinLnBrk="0" hangingPunct="1">
              <a:defRPr sz="24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5E84F8-0968-4136-83B5-CF8987F490A6}" type="slidenum">
              <a:rPr lang="es-MX" smtClean="0"/>
              <a:pPr/>
              <a:t>‹#›</a:t>
            </a:fld>
            <a:endParaRPr lang="es-MX" dirty="0"/>
          </a:p>
        </p:txBody>
      </p:sp>
      <p:sp>
        <p:nvSpPr>
          <p:cNvPr id="29" name="Marcador de pie de página 4">
            <a:extLst>
              <a:ext uri="{FF2B5EF4-FFF2-40B4-BE49-F238E27FC236}">
                <a16:creationId xmlns:a16="http://schemas.microsoft.com/office/drawing/2014/main" id="{C56DDFFE-F676-4F84-B397-F175D0ADC7D4}"/>
              </a:ext>
            </a:extLst>
          </p:cNvPr>
          <p:cNvSpPr>
            <a:spLocks noGrp="1"/>
          </p:cNvSpPr>
          <p:nvPr>
            <p:ph type="ftr" sz="quarter" idx="11"/>
          </p:nvPr>
        </p:nvSpPr>
        <p:spPr>
          <a:xfrm>
            <a:off x="1600201" y="6311900"/>
            <a:ext cx="9382124" cy="444426"/>
          </a:xfrm>
        </p:spPr>
        <p:txBody>
          <a:bodyPr/>
          <a:lstStyle>
            <a:lvl1pPr algn="ctr">
              <a:defRPr b="0" spc="300" baseline="0"/>
            </a:lvl1pPr>
          </a:lstStyle>
          <a:p>
            <a:r>
              <a:rPr lang="es-MX" dirty="0"/>
              <a:t>CONGRESO INTERNACIONAL DE INGENIERÍA Y GEOECONOMÍA 2022</a:t>
            </a:r>
          </a:p>
        </p:txBody>
      </p:sp>
    </p:spTree>
    <p:extLst>
      <p:ext uri="{BB962C8B-B14F-4D97-AF65-F5344CB8AC3E}">
        <p14:creationId xmlns:p14="http://schemas.microsoft.com/office/powerpoint/2010/main" val="37042749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54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0" name="Rectángulo: esquinas superiores cortadas 9">
            <a:extLst>
              <a:ext uri="{FF2B5EF4-FFF2-40B4-BE49-F238E27FC236}">
                <a16:creationId xmlns:a16="http://schemas.microsoft.com/office/drawing/2014/main" id="{2463CF08-0252-47C1-8D85-E0C72691C39C}"/>
              </a:ext>
            </a:extLst>
          </p:cNvPr>
          <p:cNvSpPr/>
          <p:nvPr userDrawn="1"/>
        </p:nvSpPr>
        <p:spPr>
          <a:xfrm rot="10800000">
            <a:off x="1323975" y="6288766"/>
            <a:ext cx="9965224" cy="499256"/>
          </a:xfrm>
          <a:prstGeom prst="snip2SameRect">
            <a:avLst>
              <a:gd name="adj1" fmla="val 50000"/>
              <a:gd name="adj2" fmla="val 0"/>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3C01752C-9E71-4600-B721-21901A16496E}"/>
              </a:ext>
            </a:extLst>
          </p:cNvPr>
          <p:cNvSpPr>
            <a:spLocks noGrp="1"/>
          </p:cNvSpPr>
          <p:nvPr>
            <p:ph type="title"/>
          </p:nvPr>
        </p:nvSpPr>
        <p:spPr>
          <a:xfrm>
            <a:off x="367151" y="365125"/>
            <a:ext cx="10515600" cy="1325563"/>
          </a:xfrm>
        </p:spPr>
        <p:txBody>
          <a:bodyPr>
            <a:normAutofit/>
          </a:bodyPr>
          <a:lstStyle>
            <a:lvl1pPr>
              <a:defRPr sz="2400"/>
            </a:lvl1pPr>
          </a:lstStyle>
          <a:p>
            <a:r>
              <a:rPr lang="es-ES"/>
              <a:t>Haga clic para modificar el estilo de título del patrón</a:t>
            </a:r>
            <a:endParaRPr lang="es-MX"/>
          </a:p>
        </p:txBody>
      </p:sp>
      <p:sp>
        <p:nvSpPr>
          <p:cNvPr id="14" name="Rectángulo: esquinas superiores, una redondeada y la otra cortada 13">
            <a:extLst>
              <a:ext uri="{FF2B5EF4-FFF2-40B4-BE49-F238E27FC236}">
                <a16:creationId xmlns:a16="http://schemas.microsoft.com/office/drawing/2014/main" id="{9C810A85-B202-471B-B74C-6D5C5F1AE2C9}"/>
              </a:ext>
            </a:extLst>
          </p:cNvPr>
          <p:cNvSpPr/>
          <p:nvPr userDrawn="1"/>
        </p:nvSpPr>
        <p:spPr>
          <a:xfrm rot="5400000" flipV="1">
            <a:off x="8292199" y="2997000"/>
            <a:ext cx="6858000" cy="864000"/>
          </a:xfrm>
          <a:prstGeom prst="snipRoundRect">
            <a:avLst>
              <a:gd name="adj1" fmla="val 50000"/>
              <a:gd name="adj2" fmla="val 33537"/>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5" name="Imagen 14">
            <a:extLst>
              <a:ext uri="{FF2B5EF4-FFF2-40B4-BE49-F238E27FC236}">
                <a16:creationId xmlns:a16="http://schemas.microsoft.com/office/drawing/2014/main" id="{AF02E302-4A45-4353-91D5-74888A5B002F}"/>
              </a:ext>
            </a:extLst>
          </p:cNvPr>
          <p:cNvPicPr>
            <a:picLocks/>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390271" y="1852771"/>
            <a:ext cx="658800" cy="1188000"/>
          </a:xfrm>
          <a:prstGeom prst="rect">
            <a:avLst/>
          </a:prstGeom>
          <a:noFill/>
          <a:ln>
            <a:noFill/>
          </a:ln>
        </p:spPr>
      </p:pic>
      <p:pic>
        <p:nvPicPr>
          <p:cNvPr id="16" name="Imagen 15">
            <a:extLst>
              <a:ext uri="{FF2B5EF4-FFF2-40B4-BE49-F238E27FC236}">
                <a16:creationId xmlns:a16="http://schemas.microsoft.com/office/drawing/2014/main" id="{D652CD05-6157-469E-93AE-B7BED1B6839C}"/>
              </a:ext>
            </a:extLst>
          </p:cNvPr>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3512" t="1135" r="2794" b="920"/>
          <a:stretch/>
        </p:blipFill>
        <p:spPr bwMode="auto">
          <a:xfrm>
            <a:off x="11390271" y="379848"/>
            <a:ext cx="658800" cy="1080000"/>
          </a:xfrm>
          <a:prstGeom prst="rect">
            <a:avLst/>
          </a:prstGeom>
          <a:noFill/>
          <a:ln>
            <a:noFill/>
          </a:ln>
        </p:spPr>
      </p:pic>
      <p:pic>
        <p:nvPicPr>
          <p:cNvPr id="17" name="Imagen 16" descr="Forma&#10;&#10;Descripción generada automáticamente con confianza baja">
            <a:extLst>
              <a:ext uri="{FF2B5EF4-FFF2-40B4-BE49-F238E27FC236}">
                <a16:creationId xmlns:a16="http://schemas.microsoft.com/office/drawing/2014/main" id="{BD78D26D-1742-4A88-BA82-0013AC2B9B75}"/>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5922" y="3482708"/>
            <a:ext cx="547497" cy="547497"/>
          </a:xfrm>
          <a:prstGeom prst="rect">
            <a:avLst/>
          </a:prstGeom>
        </p:spPr>
      </p:pic>
      <p:pic>
        <p:nvPicPr>
          <p:cNvPr id="18" name="Imagen 17" descr="Forma&#10;&#10;Descripción generada automáticamente con confianza baja">
            <a:extLst>
              <a:ext uri="{FF2B5EF4-FFF2-40B4-BE49-F238E27FC236}">
                <a16:creationId xmlns:a16="http://schemas.microsoft.com/office/drawing/2014/main" id="{494645B3-AD5D-492D-900E-BA2EAD3D123A}"/>
              </a:ext>
            </a:extLst>
          </p:cNvPr>
          <p:cNvPicPr>
            <a:picLocks noChangeAspect="1"/>
          </p:cNvPicPr>
          <p:nvPr userDrawn="1"/>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30089" y="4254759"/>
            <a:ext cx="547498" cy="547498"/>
          </a:xfrm>
          <a:prstGeom prst="rect">
            <a:avLst/>
          </a:prstGeom>
        </p:spPr>
      </p:pic>
      <p:grpSp>
        <p:nvGrpSpPr>
          <p:cNvPr id="19" name="Grupo 18">
            <a:extLst>
              <a:ext uri="{FF2B5EF4-FFF2-40B4-BE49-F238E27FC236}">
                <a16:creationId xmlns:a16="http://schemas.microsoft.com/office/drawing/2014/main" id="{86990832-C238-4707-B481-EBE1F8F5C9E8}"/>
              </a:ext>
            </a:extLst>
          </p:cNvPr>
          <p:cNvGrpSpPr/>
          <p:nvPr userDrawn="1"/>
        </p:nvGrpSpPr>
        <p:grpSpPr>
          <a:xfrm>
            <a:off x="11414530" y="5003564"/>
            <a:ext cx="617626" cy="536465"/>
            <a:chOff x="11441164" y="4781616"/>
            <a:chExt cx="617626" cy="536465"/>
          </a:xfrm>
        </p:grpSpPr>
        <p:pic>
          <p:nvPicPr>
            <p:cNvPr id="20" name="Imagen 19" descr="Forma&#10;&#10;Descripción generada automáticamente con confianza baja">
              <a:extLst>
                <a:ext uri="{FF2B5EF4-FFF2-40B4-BE49-F238E27FC236}">
                  <a16:creationId xmlns:a16="http://schemas.microsoft.com/office/drawing/2014/main" id="{F57E5A59-AD5D-4806-B8B7-4C2A663DE7AF}"/>
                </a:ext>
              </a:extLst>
            </p:cNvPr>
            <p:cNvPicPr>
              <a:picLocks noChangeAspect="1"/>
            </p:cNvPicPr>
            <p:nvPr userDrawn="1"/>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1164" y="4888821"/>
              <a:ext cx="429260" cy="429260"/>
            </a:xfrm>
            <a:prstGeom prst="rect">
              <a:avLst/>
            </a:prstGeom>
          </p:spPr>
        </p:pic>
        <p:pic>
          <p:nvPicPr>
            <p:cNvPr id="21" name="Imagen 20" descr="Forma&#10;&#10;Descripción generada automáticamente con confianza baja">
              <a:extLst>
                <a:ext uri="{FF2B5EF4-FFF2-40B4-BE49-F238E27FC236}">
                  <a16:creationId xmlns:a16="http://schemas.microsoft.com/office/drawing/2014/main" id="{1EAA341E-0BB5-4D48-893C-423096D0F3F7}"/>
                </a:ext>
              </a:extLst>
            </p:cNvPr>
            <p:cNvPicPr>
              <a:picLocks noChangeAspect="1"/>
            </p:cNvPicPr>
            <p:nvPr userDrawn="1"/>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74298" y="4781616"/>
              <a:ext cx="284492" cy="284492"/>
            </a:xfrm>
            <a:prstGeom prst="rect">
              <a:avLst/>
            </a:prstGeom>
          </p:spPr>
        </p:pic>
      </p:grpSp>
      <p:pic>
        <p:nvPicPr>
          <p:cNvPr id="22" name="Imagen 21" descr="Forma&#10;&#10;Descripción generada automáticamente con confianza baja">
            <a:extLst>
              <a:ext uri="{FF2B5EF4-FFF2-40B4-BE49-F238E27FC236}">
                <a16:creationId xmlns:a16="http://schemas.microsoft.com/office/drawing/2014/main" id="{E24E52FB-25D9-43C0-B24A-93A2A2A371EB}"/>
              </a:ext>
            </a:extLst>
          </p:cNvPr>
          <p:cNvPicPr>
            <a:picLocks noChangeAspect="1"/>
          </p:cNvPicPr>
          <p:nvPr userDrawn="1"/>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2651" y="5649327"/>
            <a:ext cx="554037" cy="554037"/>
          </a:xfrm>
          <a:prstGeom prst="rect">
            <a:avLst/>
          </a:prstGeom>
        </p:spPr>
      </p:pic>
      <p:sp>
        <p:nvSpPr>
          <p:cNvPr id="23" name="Marcador de número de diapositiva 6">
            <a:extLst>
              <a:ext uri="{FF2B5EF4-FFF2-40B4-BE49-F238E27FC236}">
                <a16:creationId xmlns:a16="http://schemas.microsoft.com/office/drawing/2014/main" id="{3F896FA1-5DF7-492F-815F-81B190821083}"/>
              </a:ext>
            </a:extLst>
          </p:cNvPr>
          <p:cNvSpPr txBox="1">
            <a:spLocks/>
          </p:cNvSpPr>
          <p:nvPr userDrawn="1"/>
        </p:nvSpPr>
        <p:spPr>
          <a:xfrm>
            <a:off x="11329432" y="6300416"/>
            <a:ext cx="862568" cy="390875"/>
          </a:xfrm>
          <a:prstGeom prst="rect">
            <a:avLst/>
          </a:prstGeom>
        </p:spPr>
        <p:txBody>
          <a:bodyPr vert="horz" lIns="91440" tIns="45720" rIns="91440" bIns="45720" rtlCol="0" anchor="ctr"/>
          <a:lstStyle>
            <a:defPPr>
              <a:defRPr lang="es-MX"/>
            </a:defPPr>
            <a:lvl1pPr marL="0" algn="ctr" defTabSz="914400" rtl="0" eaLnBrk="1" latinLnBrk="0" hangingPunct="1">
              <a:defRPr sz="24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5E84F8-0968-4136-83B5-CF8987F490A6}" type="slidenum">
              <a:rPr lang="es-MX" smtClean="0"/>
              <a:pPr/>
              <a:t>‹#›</a:t>
            </a:fld>
            <a:endParaRPr lang="es-MX" dirty="0"/>
          </a:p>
        </p:txBody>
      </p:sp>
      <p:sp>
        <p:nvSpPr>
          <p:cNvPr id="24" name="Marcador de pie de página 4">
            <a:extLst>
              <a:ext uri="{FF2B5EF4-FFF2-40B4-BE49-F238E27FC236}">
                <a16:creationId xmlns:a16="http://schemas.microsoft.com/office/drawing/2014/main" id="{BDBB10B0-BA95-4D2F-976F-9AB07B9DE475}"/>
              </a:ext>
            </a:extLst>
          </p:cNvPr>
          <p:cNvSpPr>
            <a:spLocks noGrp="1"/>
          </p:cNvSpPr>
          <p:nvPr>
            <p:ph type="ftr" sz="quarter" idx="11"/>
          </p:nvPr>
        </p:nvSpPr>
        <p:spPr>
          <a:xfrm>
            <a:off x="1600201" y="6311900"/>
            <a:ext cx="9382124" cy="444426"/>
          </a:xfrm>
        </p:spPr>
        <p:txBody>
          <a:bodyPr/>
          <a:lstStyle>
            <a:lvl1pPr algn="ctr">
              <a:defRPr b="0" spc="300" baseline="0"/>
            </a:lvl1pPr>
          </a:lstStyle>
          <a:p>
            <a:r>
              <a:rPr lang="es-MX" dirty="0"/>
              <a:t>CONGRESO INTERNACIONAL DE INGENIERÍA Y GEOECONOMÍA 2022</a:t>
            </a:r>
          </a:p>
        </p:txBody>
      </p:sp>
    </p:spTree>
    <p:extLst>
      <p:ext uri="{BB962C8B-B14F-4D97-AF65-F5344CB8AC3E}">
        <p14:creationId xmlns:p14="http://schemas.microsoft.com/office/powerpoint/2010/main" val="7940862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54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8" name="Rectángulo: esquinas superiores cortadas 7">
            <a:extLst>
              <a:ext uri="{FF2B5EF4-FFF2-40B4-BE49-F238E27FC236}">
                <a16:creationId xmlns:a16="http://schemas.microsoft.com/office/drawing/2014/main" id="{798E2303-9D56-4432-8A3F-6C91F4A666AE}"/>
              </a:ext>
            </a:extLst>
          </p:cNvPr>
          <p:cNvSpPr/>
          <p:nvPr userDrawn="1"/>
        </p:nvSpPr>
        <p:spPr>
          <a:xfrm rot="10800000">
            <a:off x="1323975" y="6288766"/>
            <a:ext cx="9965224" cy="499256"/>
          </a:xfrm>
          <a:prstGeom prst="snip2SameRect">
            <a:avLst>
              <a:gd name="adj1" fmla="val 50000"/>
              <a:gd name="adj2" fmla="val 0"/>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esquinas superiores, una redondeada y la otra cortada 13">
            <a:extLst>
              <a:ext uri="{FF2B5EF4-FFF2-40B4-BE49-F238E27FC236}">
                <a16:creationId xmlns:a16="http://schemas.microsoft.com/office/drawing/2014/main" id="{1B025FB8-7425-4BCC-9C3F-B05C0B500410}"/>
              </a:ext>
            </a:extLst>
          </p:cNvPr>
          <p:cNvSpPr/>
          <p:nvPr userDrawn="1"/>
        </p:nvSpPr>
        <p:spPr>
          <a:xfrm rot="5400000" flipV="1">
            <a:off x="8292199" y="2997000"/>
            <a:ext cx="6858000" cy="864000"/>
          </a:xfrm>
          <a:prstGeom prst="snipRoundRect">
            <a:avLst>
              <a:gd name="adj1" fmla="val 50000"/>
              <a:gd name="adj2" fmla="val 33537"/>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5" name="Imagen 14">
            <a:extLst>
              <a:ext uri="{FF2B5EF4-FFF2-40B4-BE49-F238E27FC236}">
                <a16:creationId xmlns:a16="http://schemas.microsoft.com/office/drawing/2014/main" id="{24B723DE-3442-4417-A6E8-A28BD3ABAED6}"/>
              </a:ext>
            </a:extLst>
          </p:cNvPr>
          <p:cNvPicPr>
            <a:picLocks/>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390271" y="1852771"/>
            <a:ext cx="658800" cy="1188000"/>
          </a:xfrm>
          <a:prstGeom prst="rect">
            <a:avLst/>
          </a:prstGeom>
          <a:noFill/>
          <a:ln>
            <a:noFill/>
          </a:ln>
        </p:spPr>
      </p:pic>
      <p:pic>
        <p:nvPicPr>
          <p:cNvPr id="16" name="Imagen 15">
            <a:extLst>
              <a:ext uri="{FF2B5EF4-FFF2-40B4-BE49-F238E27FC236}">
                <a16:creationId xmlns:a16="http://schemas.microsoft.com/office/drawing/2014/main" id="{F60B6B19-5172-429B-A683-E7637BF08958}"/>
              </a:ext>
            </a:extLst>
          </p:cNvPr>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3512" t="1135" r="2794" b="920"/>
          <a:stretch/>
        </p:blipFill>
        <p:spPr bwMode="auto">
          <a:xfrm>
            <a:off x="11390271" y="379848"/>
            <a:ext cx="658800" cy="1080000"/>
          </a:xfrm>
          <a:prstGeom prst="rect">
            <a:avLst/>
          </a:prstGeom>
          <a:noFill/>
          <a:ln>
            <a:noFill/>
          </a:ln>
        </p:spPr>
      </p:pic>
      <p:pic>
        <p:nvPicPr>
          <p:cNvPr id="17" name="Imagen 16" descr="Forma&#10;&#10;Descripción generada automáticamente con confianza baja">
            <a:extLst>
              <a:ext uri="{FF2B5EF4-FFF2-40B4-BE49-F238E27FC236}">
                <a16:creationId xmlns:a16="http://schemas.microsoft.com/office/drawing/2014/main" id="{FFB9DF64-6535-4F39-A2B4-90109329ADC2}"/>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5922" y="3482708"/>
            <a:ext cx="547497" cy="547497"/>
          </a:xfrm>
          <a:prstGeom prst="rect">
            <a:avLst/>
          </a:prstGeom>
        </p:spPr>
      </p:pic>
      <p:pic>
        <p:nvPicPr>
          <p:cNvPr id="18" name="Imagen 17" descr="Forma&#10;&#10;Descripción generada automáticamente con confianza baja">
            <a:extLst>
              <a:ext uri="{FF2B5EF4-FFF2-40B4-BE49-F238E27FC236}">
                <a16:creationId xmlns:a16="http://schemas.microsoft.com/office/drawing/2014/main" id="{5EF23CDD-B242-4DB4-A808-1387C3DF57F9}"/>
              </a:ext>
            </a:extLst>
          </p:cNvPr>
          <p:cNvPicPr>
            <a:picLocks noChangeAspect="1"/>
          </p:cNvPicPr>
          <p:nvPr userDrawn="1"/>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30089" y="4254759"/>
            <a:ext cx="547498" cy="547498"/>
          </a:xfrm>
          <a:prstGeom prst="rect">
            <a:avLst/>
          </a:prstGeom>
        </p:spPr>
      </p:pic>
      <p:grpSp>
        <p:nvGrpSpPr>
          <p:cNvPr id="19" name="Grupo 18">
            <a:extLst>
              <a:ext uri="{FF2B5EF4-FFF2-40B4-BE49-F238E27FC236}">
                <a16:creationId xmlns:a16="http://schemas.microsoft.com/office/drawing/2014/main" id="{87C3890C-9E9E-450A-86AC-989FD6DB4257}"/>
              </a:ext>
            </a:extLst>
          </p:cNvPr>
          <p:cNvGrpSpPr/>
          <p:nvPr userDrawn="1"/>
        </p:nvGrpSpPr>
        <p:grpSpPr>
          <a:xfrm>
            <a:off x="11414530" y="5003564"/>
            <a:ext cx="617626" cy="536465"/>
            <a:chOff x="11441164" y="4781616"/>
            <a:chExt cx="617626" cy="536465"/>
          </a:xfrm>
        </p:grpSpPr>
        <p:pic>
          <p:nvPicPr>
            <p:cNvPr id="20" name="Imagen 19" descr="Forma&#10;&#10;Descripción generada automáticamente con confianza baja">
              <a:extLst>
                <a:ext uri="{FF2B5EF4-FFF2-40B4-BE49-F238E27FC236}">
                  <a16:creationId xmlns:a16="http://schemas.microsoft.com/office/drawing/2014/main" id="{54ABDAEC-739D-4DA8-9E23-E41C27B2580E}"/>
                </a:ext>
              </a:extLst>
            </p:cNvPr>
            <p:cNvPicPr>
              <a:picLocks noChangeAspect="1"/>
            </p:cNvPicPr>
            <p:nvPr userDrawn="1"/>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1164" y="4888821"/>
              <a:ext cx="429260" cy="429260"/>
            </a:xfrm>
            <a:prstGeom prst="rect">
              <a:avLst/>
            </a:prstGeom>
          </p:spPr>
        </p:pic>
        <p:pic>
          <p:nvPicPr>
            <p:cNvPr id="21" name="Imagen 20" descr="Forma&#10;&#10;Descripción generada automáticamente con confianza baja">
              <a:extLst>
                <a:ext uri="{FF2B5EF4-FFF2-40B4-BE49-F238E27FC236}">
                  <a16:creationId xmlns:a16="http://schemas.microsoft.com/office/drawing/2014/main" id="{A2C498D5-BC1E-40E5-8502-2784E7D9ED93}"/>
                </a:ext>
              </a:extLst>
            </p:cNvPr>
            <p:cNvPicPr>
              <a:picLocks noChangeAspect="1"/>
            </p:cNvPicPr>
            <p:nvPr userDrawn="1"/>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74298" y="4781616"/>
              <a:ext cx="284492" cy="284492"/>
            </a:xfrm>
            <a:prstGeom prst="rect">
              <a:avLst/>
            </a:prstGeom>
          </p:spPr>
        </p:pic>
      </p:grpSp>
      <p:pic>
        <p:nvPicPr>
          <p:cNvPr id="22" name="Imagen 21" descr="Forma&#10;&#10;Descripción generada automáticamente con confianza baja">
            <a:extLst>
              <a:ext uri="{FF2B5EF4-FFF2-40B4-BE49-F238E27FC236}">
                <a16:creationId xmlns:a16="http://schemas.microsoft.com/office/drawing/2014/main" id="{CEB8EB1E-4EF0-40B7-8611-BFB150A6D82C}"/>
              </a:ext>
            </a:extLst>
          </p:cNvPr>
          <p:cNvPicPr>
            <a:picLocks noChangeAspect="1"/>
          </p:cNvPicPr>
          <p:nvPr userDrawn="1"/>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2651" y="5649327"/>
            <a:ext cx="554037" cy="554037"/>
          </a:xfrm>
          <a:prstGeom prst="rect">
            <a:avLst/>
          </a:prstGeom>
        </p:spPr>
      </p:pic>
      <p:sp>
        <p:nvSpPr>
          <p:cNvPr id="23" name="Marcador de número de diapositiva 6">
            <a:extLst>
              <a:ext uri="{FF2B5EF4-FFF2-40B4-BE49-F238E27FC236}">
                <a16:creationId xmlns:a16="http://schemas.microsoft.com/office/drawing/2014/main" id="{9CA62FA7-8DA0-4912-BE86-C15BC2514234}"/>
              </a:ext>
            </a:extLst>
          </p:cNvPr>
          <p:cNvSpPr txBox="1">
            <a:spLocks/>
          </p:cNvSpPr>
          <p:nvPr userDrawn="1"/>
        </p:nvSpPr>
        <p:spPr>
          <a:xfrm>
            <a:off x="11329432" y="6300416"/>
            <a:ext cx="862568" cy="390875"/>
          </a:xfrm>
          <a:prstGeom prst="rect">
            <a:avLst/>
          </a:prstGeom>
        </p:spPr>
        <p:txBody>
          <a:bodyPr vert="horz" lIns="91440" tIns="45720" rIns="91440" bIns="45720" rtlCol="0" anchor="ctr"/>
          <a:lstStyle>
            <a:defPPr>
              <a:defRPr lang="es-MX"/>
            </a:defPPr>
            <a:lvl1pPr marL="0" algn="ctr" defTabSz="914400" rtl="0" eaLnBrk="1" latinLnBrk="0" hangingPunct="1">
              <a:defRPr sz="24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5E84F8-0968-4136-83B5-CF8987F490A6}" type="slidenum">
              <a:rPr lang="es-MX" smtClean="0"/>
              <a:pPr/>
              <a:t>‹#›</a:t>
            </a:fld>
            <a:endParaRPr lang="es-MX" dirty="0"/>
          </a:p>
        </p:txBody>
      </p:sp>
      <p:sp>
        <p:nvSpPr>
          <p:cNvPr id="24" name="Marcador de pie de página 4">
            <a:extLst>
              <a:ext uri="{FF2B5EF4-FFF2-40B4-BE49-F238E27FC236}">
                <a16:creationId xmlns:a16="http://schemas.microsoft.com/office/drawing/2014/main" id="{AE889BE1-243C-48BF-931F-36624AE5E118}"/>
              </a:ext>
            </a:extLst>
          </p:cNvPr>
          <p:cNvSpPr>
            <a:spLocks noGrp="1"/>
          </p:cNvSpPr>
          <p:nvPr>
            <p:ph type="ftr" sz="quarter" idx="11"/>
          </p:nvPr>
        </p:nvSpPr>
        <p:spPr>
          <a:xfrm>
            <a:off x="1600201" y="6311900"/>
            <a:ext cx="9382124" cy="444426"/>
          </a:xfrm>
        </p:spPr>
        <p:txBody>
          <a:bodyPr/>
          <a:lstStyle>
            <a:lvl1pPr algn="ctr">
              <a:defRPr b="0" spc="300" baseline="0"/>
            </a:lvl1pPr>
          </a:lstStyle>
          <a:p>
            <a:r>
              <a:rPr lang="es-MX" dirty="0"/>
              <a:t>CONGRESO INTERNACIONAL DE INGENIERÍA Y GEOECONOMÍA 2022</a:t>
            </a:r>
          </a:p>
        </p:txBody>
      </p:sp>
    </p:spTree>
    <p:extLst>
      <p:ext uri="{BB962C8B-B14F-4D97-AF65-F5344CB8AC3E}">
        <p14:creationId xmlns:p14="http://schemas.microsoft.com/office/powerpoint/2010/main" val="292042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0" name="Rectángulo: esquinas superiores cortadas 9">
            <a:extLst>
              <a:ext uri="{FF2B5EF4-FFF2-40B4-BE49-F238E27FC236}">
                <a16:creationId xmlns:a16="http://schemas.microsoft.com/office/drawing/2014/main" id="{7379F0DF-8A83-4454-9F46-390D1516FA44}"/>
              </a:ext>
            </a:extLst>
          </p:cNvPr>
          <p:cNvSpPr/>
          <p:nvPr userDrawn="1"/>
        </p:nvSpPr>
        <p:spPr>
          <a:xfrm rot="10800000">
            <a:off x="1323975" y="6288766"/>
            <a:ext cx="9965224" cy="499256"/>
          </a:xfrm>
          <a:prstGeom prst="snip2SameRect">
            <a:avLst>
              <a:gd name="adj1" fmla="val 50000"/>
              <a:gd name="adj2" fmla="val 0"/>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Título 1">
            <a:extLst>
              <a:ext uri="{FF2B5EF4-FFF2-40B4-BE49-F238E27FC236}">
                <a16:creationId xmlns:a16="http://schemas.microsoft.com/office/drawing/2014/main" id="{D52E145A-2AC3-4CB0-BA07-DEB36743102B}"/>
              </a:ext>
            </a:extLst>
          </p:cNvPr>
          <p:cNvSpPr>
            <a:spLocks noGrp="1"/>
          </p:cNvSpPr>
          <p:nvPr>
            <p:ph type="title"/>
          </p:nvPr>
        </p:nvSpPr>
        <p:spPr>
          <a:xfrm>
            <a:off x="396447" y="457200"/>
            <a:ext cx="3932237" cy="1600200"/>
          </a:xfrm>
        </p:spPr>
        <p:txBody>
          <a:bodyPr anchor="b">
            <a:normAutofit/>
          </a:bodyPr>
          <a:lstStyle>
            <a:lvl1pPr>
              <a:defRPr sz="2400"/>
            </a:lvl1pPr>
          </a:lstStyle>
          <a:p>
            <a:r>
              <a:rPr lang="es-ES" dirty="0"/>
              <a:t>Haga clic para modificar el estilo de título del patrón</a:t>
            </a:r>
            <a:endParaRPr lang="es-MX" dirty="0"/>
          </a:p>
        </p:txBody>
      </p:sp>
      <p:sp>
        <p:nvSpPr>
          <p:cNvPr id="3" name="Marcador de posición de imagen 2">
            <a:extLst>
              <a:ext uri="{FF2B5EF4-FFF2-40B4-BE49-F238E27FC236}">
                <a16:creationId xmlns:a16="http://schemas.microsoft.com/office/drawing/2014/main" id="{AEFDDC08-B6BA-4CA7-B22D-F83A5D3D6330}"/>
              </a:ext>
            </a:extLst>
          </p:cNvPr>
          <p:cNvSpPr>
            <a:spLocks noGrp="1"/>
          </p:cNvSpPr>
          <p:nvPr>
            <p:ph type="pic" idx="1"/>
          </p:nvPr>
        </p:nvSpPr>
        <p:spPr>
          <a:xfrm>
            <a:off x="4739847"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Marcador de texto 3">
            <a:extLst>
              <a:ext uri="{FF2B5EF4-FFF2-40B4-BE49-F238E27FC236}">
                <a16:creationId xmlns:a16="http://schemas.microsoft.com/office/drawing/2014/main" id="{E2A820B0-1AC9-4B33-A4BB-6D6649ACA393}"/>
              </a:ext>
            </a:extLst>
          </p:cNvPr>
          <p:cNvSpPr>
            <a:spLocks noGrp="1"/>
          </p:cNvSpPr>
          <p:nvPr>
            <p:ph type="body" sz="half" idx="2"/>
          </p:nvPr>
        </p:nvSpPr>
        <p:spPr>
          <a:xfrm>
            <a:off x="396447" y="2057400"/>
            <a:ext cx="3932237"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a:t>
            </a:r>
          </a:p>
        </p:txBody>
      </p:sp>
      <p:sp>
        <p:nvSpPr>
          <p:cNvPr id="14" name="Rectángulo: esquinas superiores, una redondeada y la otra cortada 13">
            <a:extLst>
              <a:ext uri="{FF2B5EF4-FFF2-40B4-BE49-F238E27FC236}">
                <a16:creationId xmlns:a16="http://schemas.microsoft.com/office/drawing/2014/main" id="{796902B1-4861-4842-A606-9F9337B224F8}"/>
              </a:ext>
            </a:extLst>
          </p:cNvPr>
          <p:cNvSpPr/>
          <p:nvPr userDrawn="1"/>
        </p:nvSpPr>
        <p:spPr>
          <a:xfrm rot="5400000" flipV="1">
            <a:off x="8292199" y="2997000"/>
            <a:ext cx="6858000" cy="864000"/>
          </a:xfrm>
          <a:prstGeom prst="snipRoundRect">
            <a:avLst>
              <a:gd name="adj1" fmla="val 50000"/>
              <a:gd name="adj2" fmla="val 33537"/>
            </a:avLst>
          </a:prstGeom>
          <a:solidFill>
            <a:srgbClr val="002B7A"/>
          </a:solidFill>
          <a:ln w="76200">
            <a:solidFill>
              <a:srgbClr val="BB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5" name="Imagen 14">
            <a:extLst>
              <a:ext uri="{FF2B5EF4-FFF2-40B4-BE49-F238E27FC236}">
                <a16:creationId xmlns:a16="http://schemas.microsoft.com/office/drawing/2014/main" id="{DF615E0E-3F14-4481-B757-B0A7184695C5}"/>
              </a:ext>
            </a:extLst>
          </p:cNvPr>
          <p:cNvPicPr>
            <a:picLocks/>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390271" y="1852771"/>
            <a:ext cx="658800" cy="1188000"/>
          </a:xfrm>
          <a:prstGeom prst="rect">
            <a:avLst/>
          </a:prstGeom>
          <a:noFill/>
          <a:ln>
            <a:noFill/>
          </a:ln>
        </p:spPr>
      </p:pic>
      <p:pic>
        <p:nvPicPr>
          <p:cNvPr id="16" name="Imagen 15">
            <a:extLst>
              <a:ext uri="{FF2B5EF4-FFF2-40B4-BE49-F238E27FC236}">
                <a16:creationId xmlns:a16="http://schemas.microsoft.com/office/drawing/2014/main" id="{BE2E40C1-EB61-43D5-87C5-1D94D2423AFE}"/>
              </a:ext>
            </a:extLst>
          </p:cNvPr>
          <p:cNvPicPr/>
          <p:nvPr userDrawn="1"/>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3512" t="1135" r="2794" b="920"/>
          <a:stretch/>
        </p:blipFill>
        <p:spPr bwMode="auto">
          <a:xfrm>
            <a:off x="11390271" y="379848"/>
            <a:ext cx="658800" cy="1080000"/>
          </a:xfrm>
          <a:prstGeom prst="rect">
            <a:avLst/>
          </a:prstGeom>
          <a:noFill/>
          <a:ln>
            <a:noFill/>
          </a:ln>
        </p:spPr>
      </p:pic>
      <p:pic>
        <p:nvPicPr>
          <p:cNvPr id="17" name="Imagen 16" descr="Forma&#10;&#10;Descripción generada automáticamente con confianza baja">
            <a:extLst>
              <a:ext uri="{FF2B5EF4-FFF2-40B4-BE49-F238E27FC236}">
                <a16:creationId xmlns:a16="http://schemas.microsoft.com/office/drawing/2014/main" id="{BD4D8D3E-DDE5-4D4F-9470-5EB7A81B478A}"/>
              </a:ext>
            </a:extLst>
          </p:cNvPr>
          <p:cNvPicPr>
            <a:picLocks noChangeAspect="1"/>
          </p:cNvPicPr>
          <p:nvPr userDrawn="1"/>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5922" y="3482708"/>
            <a:ext cx="547497" cy="547497"/>
          </a:xfrm>
          <a:prstGeom prst="rect">
            <a:avLst/>
          </a:prstGeom>
        </p:spPr>
      </p:pic>
      <p:pic>
        <p:nvPicPr>
          <p:cNvPr id="18" name="Imagen 17" descr="Forma&#10;&#10;Descripción generada automáticamente con confianza baja">
            <a:extLst>
              <a:ext uri="{FF2B5EF4-FFF2-40B4-BE49-F238E27FC236}">
                <a16:creationId xmlns:a16="http://schemas.microsoft.com/office/drawing/2014/main" id="{440F917E-5B29-4B4D-8FD7-56C3516B45AB}"/>
              </a:ext>
            </a:extLst>
          </p:cNvPr>
          <p:cNvPicPr>
            <a:picLocks noChangeAspect="1"/>
          </p:cNvPicPr>
          <p:nvPr userDrawn="1"/>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30089" y="4254759"/>
            <a:ext cx="547498" cy="547498"/>
          </a:xfrm>
          <a:prstGeom prst="rect">
            <a:avLst/>
          </a:prstGeom>
        </p:spPr>
      </p:pic>
      <p:grpSp>
        <p:nvGrpSpPr>
          <p:cNvPr id="19" name="Grupo 18">
            <a:extLst>
              <a:ext uri="{FF2B5EF4-FFF2-40B4-BE49-F238E27FC236}">
                <a16:creationId xmlns:a16="http://schemas.microsoft.com/office/drawing/2014/main" id="{2846E7C5-F4EE-43FD-BA53-802C2635746D}"/>
              </a:ext>
            </a:extLst>
          </p:cNvPr>
          <p:cNvGrpSpPr/>
          <p:nvPr userDrawn="1"/>
        </p:nvGrpSpPr>
        <p:grpSpPr>
          <a:xfrm>
            <a:off x="11414530" y="5003564"/>
            <a:ext cx="617626" cy="536465"/>
            <a:chOff x="11441164" y="4781616"/>
            <a:chExt cx="617626" cy="536465"/>
          </a:xfrm>
        </p:grpSpPr>
        <p:pic>
          <p:nvPicPr>
            <p:cNvPr id="20" name="Imagen 19" descr="Forma&#10;&#10;Descripción generada automáticamente con confianza baja">
              <a:extLst>
                <a:ext uri="{FF2B5EF4-FFF2-40B4-BE49-F238E27FC236}">
                  <a16:creationId xmlns:a16="http://schemas.microsoft.com/office/drawing/2014/main" id="{A4331AA4-0E0E-4855-A9DE-8901F3E65595}"/>
                </a:ext>
              </a:extLst>
            </p:cNvPr>
            <p:cNvPicPr>
              <a:picLocks noChangeAspect="1"/>
            </p:cNvPicPr>
            <p:nvPr userDrawn="1"/>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1164" y="4888821"/>
              <a:ext cx="429260" cy="429260"/>
            </a:xfrm>
            <a:prstGeom prst="rect">
              <a:avLst/>
            </a:prstGeom>
          </p:spPr>
        </p:pic>
        <p:pic>
          <p:nvPicPr>
            <p:cNvPr id="21" name="Imagen 20" descr="Forma&#10;&#10;Descripción generada automáticamente con confianza baja">
              <a:extLst>
                <a:ext uri="{FF2B5EF4-FFF2-40B4-BE49-F238E27FC236}">
                  <a16:creationId xmlns:a16="http://schemas.microsoft.com/office/drawing/2014/main" id="{7A364B5F-C208-497D-BB61-008DDC4D49AA}"/>
                </a:ext>
              </a:extLst>
            </p:cNvPr>
            <p:cNvPicPr>
              <a:picLocks noChangeAspect="1"/>
            </p:cNvPicPr>
            <p:nvPr userDrawn="1"/>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74298" y="4781616"/>
              <a:ext cx="284492" cy="284492"/>
            </a:xfrm>
            <a:prstGeom prst="rect">
              <a:avLst/>
            </a:prstGeom>
          </p:spPr>
        </p:pic>
      </p:grpSp>
      <p:pic>
        <p:nvPicPr>
          <p:cNvPr id="22" name="Imagen 21" descr="Forma&#10;&#10;Descripción generada automáticamente con confianza baja">
            <a:extLst>
              <a:ext uri="{FF2B5EF4-FFF2-40B4-BE49-F238E27FC236}">
                <a16:creationId xmlns:a16="http://schemas.microsoft.com/office/drawing/2014/main" id="{617679DF-C02C-4886-80CF-397413F59B42}"/>
              </a:ext>
            </a:extLst>
          </p:cNvPr>
          <p:cNvPicPr>
            <a:picLocks noChangeAspect="1"/>
          </p:cNvPicPr>
          <p:nvPr userDrawn="1"/>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42651" y="5649327"/>
            <a:ext cx="554037" cy="554037"/>
          </a:xfrm>
          <a:prstGeom prst="rect">
            <a:avLst/>
          </a:prstGeom>
        </p:spPr>
      </p:pic>
      <p:sp>
        <p:nvSpPr>
          <p:cNvPr id="23" name="Marcador de número de diapositiva 6">
            <a:extLst>
              <a:ext uri="{FF2B5EF4-FFF2-40B4-BE49-F238E27FC236}">
                <a16:creationId xmlns:a16="http://schemas.microsoft.com/office/drawing/2014/main" id="{B20110BF-D116-4658-8F96-49E524FC39D8}"/>
              </a:ext>
            </a:extLst>
          </p:cNvPr>
          <p:cNvSpPr txBox="1">
            <a:spLocks/>
          </p:cNvSpPr>
          <p:nvPr userDrawn="1"/>
        </p:nvSpPr>
        <p:spPr>
          <a:xfrm>
            <a:off x="11329432" y="6300416"/>
            <a:ext cx="862568" cy="390875"/>
          </a:xfrm>
          <a:prstGeom prst="rect">
            <a:avLst/>
          </a:prstGeom>
        </p:spPr>
        <p:txBody>
          <a:bodyPr vert="horz" lIns="91440" tIns="45720" rIns="91440" bIns="45720" rtlCol="0" anchor="ctr"/>
          <a:lstStyle>
            <a:defPPr>
              <a:defRPr lang="es-MX"/>
            </a:defPPr>
            <a:lvl1pPr marL="0" algn="ctr" defTabSz="914400" rtl="0" eaLnBrk="1" latinLnBrk="0" hangingPunct="1">
              <a:defRPr sz="24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5E84F8-0968-4136-83B5-CF8987F490A6}" type="slidenum">
              <a:rPr lang="es-MX" smtClean="0"/>
              <a:pPr/>
              <a:t>‹#›</a:t>
            </a:fld>
            <a:endParaRPr lang="es-MX" dirty="0"/>
          </a:p>
        </p:txBody>
      </p:sp>
      <p:sp>
        <p:nvSpPr>
          <p:cNvPr id="24" name="Marcador de pie de página 4">
            <a:extLst>
              <a:ext uri="{FF2B5EF4-FFF2-40B4-BE49-F238E27FC236}">
                <a16:creationId xmlns:a16="http://schemas.microsoft.com/office/drawing/2014/main" id="{62D442CB-C742-477A-A9AE-5C4C56C3F7F3}"/>
              </a:ext>
            </a:extLst>
          </p:cNvPr>
          <p:cNvSpPr>
            <a:spLocks noGrp="1"/>
          </p:cNvSpPr>
          <p:nvPr>
            <p:ph type="ftr" sz="quarter" idx="11"/>
          </p:nvPr>
        </p:nvSpPr>
        <p:spPr>
          <a:xfrm>
            <a:off x="1600201" y="6311900"/>
            <a:ext cx="9382124" cy="444426"/>
          </a:xfrm>
        </p:spPr>
        <p:txBody>
          <a:bodyPr/>
          <a:lstStyle>
            <a:lvl1pPr algn="ctr">
              <a:defRPr b="0" spc="300" baseline="0"/>
            </a:lvl1pPr>
          </a:lstStyle>
          <a:p>
            <a:r>
              <a:rPr lang="es-MX" dirty="0"/>
              <a:t>CONGRESO INTERNACIONAL DE INGENIERÍA Y GEOECONOMÍA 2022</a:t>
            </a:r>
          </a:p>
        </p:txBody>
      </p:sp>
    </p:spTree>
    <p:extLst>
      <p:ext uri="{BB962C8B-B14F-4D97-AF65-F5344CB8AC3E}">
        <p14:creationId xmlns:p14="http://schemas.microsoft.com/office/powerpoint/2010/main" val="27544973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54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B264EC56-F9DA-44BF-A827-FE1032E57C51}"/>
              </a:ext>
            </a:extLst>
          </p:cNvPr>
          <p:cNvSpPr/>
          <p:nvPr userDrawn="1"/>
        </p:nvSpPr>
        <p:spPr>
          <a:xfrm>
            <a:off x="0" y="0"/>
            <a:ext cx="12192000" cy="6858000"/>
          </a:xfrm>
          <a:prstGeom prst="rect">
            <a:avLst/>
          </a:prstGeom>
          <a:gradFill>
            <a:gsLst>
              <a:gs pos="0">
                <a:schemeClr val="accent1">
                  <a:lumMod val="5000"/>
                  <a:lumOff val="95000"/>
                </a:schemeClr>
              </a:gs>
              <a:gs pos="53000">
                <a:schemeClr val="bg1">
                  <a:lumMod val="75000"/>
                </a:schemeClr>
              </a:gs>
              <a:gs pos="93000">
                <a:schemeClr val="bg1">
                  <a:lumMod val="6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Marcador de título 1">
            <a:extLst>
              <a:ext uri="{FF2B5EF4-FFF2-40B4-BE49-F238E27FC236}">
                <a16:creationId xmlns:a16="http://schemas.microsoft.com/office/drawing/2014/main" id="{937BAC59-E11D-4FD7-B3B5-49C028B09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MX" dirty="0"/>
          </a:p>
        </p:txBody>
      </p:sp>
      <p:sp>
        <p:nvSpPr>
          <p:cNvPr id="3" name="Marcador de texto 2">
            <a:extLst>
              <a:ext uri="{FF2B5EF4-FFF2-40B4-BE49-F238E27FC236}">
                <a16:creationId xmlns:a16="http://schemas.microsoft.com/office/drawing/2014/main" id="{7F5C9E18-ADF0-4365-AE7E-844516B49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5" name="Marcador de pie de página 4">
            <a:extLst>
              <a:ext uri="{FF2B5EF4-FFF2-40B4-BE49-F238E27FC236}">
                <a16:creationId xmlns:a16="http://schemas.microsoft.com/office/drawing/2014/main" id="{BC8E35E7-3964-4337-8457-B8C2407E8930}"/>
              </a:ext>
            </a:extLst>
          </p:cNvPr>
          <p:cNvSpPr>
            <a:spLocks noGrp="1"/>
          </p:cNvSpPr>
          <p:nvPr>
            <p:ph type="ftr" sz="quarter" idx="3"/>
          </p:nvPr>
        </p:nvSpPr>
        <p:spPr>
          <a:xfrm>
            <a:off x="1774250" y="6356350"/>
            <a:ext cx="8424314" cy="399976"/>
          </a:xfrm>
          <a:prstGeom prst="rect">
            <a:avLst/>
          </a:prstGeom>
        </p:spPr>
        <p:txBody>
          <a:bodyPr vert="horz" lIns="91440" tIns="45720" rIns="91440" bIns="45720" rtlCol="0" anchor="ctr"/>
          <a:lstStyle>
            <a:lvl1pPr algn="just">
              <a:defRPr sz="1000">
                <a:solidFill>
                  <a:schemeClr val="bg1"/>
                </a:solidFill>
                <a:effectLst>
                  <a:outerShdw blurRad="38100" dist="38100" dir="2700000" algn="tl">
                    <a:srgbClr val="000000">
                      <a:alpha val="43137"/>
                    </a:srgbClr>
                  </a:outerShdw>
                </a:effectLst>
              </a:defRPr>
            </a:lvl1pPr>
          </a:lstStyle>
          <a:p>
            <a:r>
              <a:rPr lang="es-ES" dirty="0"/>
              <a:t>CONGRESO INTERNACIONAL DE INGENIERÍA Y GEOECONOMÍA 2022</a:t>
            </a:r>
            <a:endParaRPr lang="es-MX" dirty="0"/>
          </a:p>
        </p:txBody>
      </p:sp>
      <p:sp>
        <p:nvSpPr>
          <p:cNvPr id="6" name="Marcador de número de diapositiva 5">
            <a:extLst>
              <a:ext uri="{FF2B5EF4-FFF2-40B4-BE49-F238E27FC236}">
                <a16:creationId xmlns:a16="http://schemas.microsoft.com/office/drawing/2014/main" id="{2102B9C0-F717-4A0F-A431-E1E823BA1452}"/>
              </a:ext>
            </a:extLst>
          </p:cNvPr>
          <p:cNvSpPr>
            <a:spLocks noGrp="1"/>
          </p:cNvSpPr>
          <p:nvPr>
            <p:ph type="sldNum" sz="quarter" idx="4"/>
          </p:nvPr>
        </p:nvSpPr>
        <p:spPr>
          <a:xfrm>
            <a:off x="9335607" y="6365451"/>
            <a:ext cx="2743200" cy="365125"/>
          </a:xfrm>
          <a:prstGeom prst="rect">
            <a:avLst/>
          </a:prstGeom>
        </p:spPr>
        <p:txBody>
          <a:bodyPr vert="horz" lIns="91440" tIns="45720" rIns="91440" bIns="45720" rtlCol="0" anchor="ctr"/>
          <a:lstStyle>
            <a:lvl1pPr algn="r">
              <a:defRPr sz="2400">
                <a:solidFill>
                  <a:schemeClr val="tx1"/>
                </a:solidFill>
                <a:effectLst>
                  <a:outerShdw blurRad="38100" dist="38100" dir="2700000" algn="tl">
                    <a:srgbClr val="000000">
                      <a:alpha val="43137"/>
                    </a:srgbClr>
                  </a:outerShdw>
                </a:effectLst>
              </a:defRPr>
            </a:lvl1pPr>
          </a:lstStyle>
          <a:p>
            <a:fld id="{3A5E84F8-0968-4136-83B5-CF8987F490A6}" type="slidenum">
              <a:rPr lang="es-MX" smtClean="0"/>
              <a:pPr/>
              <a:t>‹#›</a:t>
            </a:fld>
            <a:endParaRPr lang="es-MX" dirty="0"/>
          </a:p>
        </p:txBody>
      </p:sp>
      <p:grpSp>
        <p:nvGrpSpPr>
          <p:cNvPr id="7" name="Group 41">
            <a:extLst>
              <a:ext uri="{FF2B5EF4-FFF2-40B4-BE49-F238E27FC236}">
                <a16:creationId xmlns:a16="http://schemas.microsoft.com/office/drawing/2014/main" id="{0CA7EC16-03B4-486D-8FC0-C9E7F78A45E5}"/>
              </a:ext>
            </a:extLst>
          </p:cNvPr>
          <p:cNvGrpSpPr/>
          <p:nvPr userDrawn="1"/>
        </p:nvGrpSpPr>
        <p:grpSpPr>
          <a:xfrm>
            <a:off x="-648807" y="-364896"/>
            <a:ext cx="14107886" cy="7222896"/>
            <a:chOff x="-382404" y="0"/>
            <a:chExt cx="9932332" cy="6858000"/>
          </a:xfrm>
        </p:grpSpPr>
        <p:grpSp>
          <p:nvGrpSpPr>
            <p:cNvPr id="8" name="Group 44">
              <a:extLst>
                <a:ext uri="{FF2B5EF4-FFF2-40B4-BE49-F238E27FC236}">
                  <a16:creationId xmlns:a16="http://schemas.microsoft.com/office/drawing/2014/main" id="{F6B6B769-E6F4-410A-BB56-9FE654DCDF7C}"/>
                </a:ext>
              </a:extLst>
            </p:cNvPr>
            <p:cNvGrpSpPr/>
            <p:nvPr/>
          </p:nvGrpSpPr>
          <p:grpSpPr>
            <a:xfrm>
              <a:off x="0" y="0"/>
              <a:ext cx="9144000" cy="6858000"/>
              <a:chOff x="0" y="0"/>
              <a:chExt cx="9144000" cy="6858000"/>
            </a:xfrm>
          </p:grpSpPr>
          <p:grpSp>
            <p:nvGrpSpPr>
              <p:cNvPr id="31" name="Group 4">
                <a:extLst>
                  <a:ext uri="{FF2B5EF4-FFF2-40B4-BE49-F238E27FC236}">
                    <a16:creationId xmlns:a16="http://schemas.microsoft.com/office/drawing/2014/main" id="{6AB7DB68-F381-4457-9261-3C0917499C1E}"/>
                  </a:ext>
                </a:extLst>
              </p:cNvPr>
              <p:cNvGrpSpPr/>
              <p:nvPr/>
            </p:nvGrpSpPr>
            <p:grpSpPr>
              <a:xfrm>
                <a:off x="0" y="0"/>
                <a:ext cx="2514600" cy="6858000"/>
                <a:chOff x="0" y="0"/>
                <a:chExt cx="2514600" cy="6858000"/>
              </a:xfrm>
            </p:grpSpPr>
            <p:sp>
              <p:nvSpPr>
                <p:cNvPr id="43" name="Rectangle 112">
                  <a:extLst>
                    <a:ext uri="{FF2B5EF4-FFF2-40B4-BE49-F238E27FC236}">
                      <a16:creationId xmlns:a16="http://schemas.microsoft.com/office/drawing/2014/main" id="{FF2DC235-FCD7-44A5-8760-463C0C95304B}"/>
                    </a:ext>
                  </a:extLst>
                </p:cNvPr>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2">
                  <a:extLst>
                    <a:ext uri="{FF2B5EF4-FFF2-40B4-BE49-F238E27FC236}">
                      <a16:creationId xmlns:a16="http://schemas.microsoft.com/office/drawing/2014/main" id="{E66EF302-548D-4592-AF6A-496BF566CB95}"/>
                    </a:ext>
                  </a:extLst>
                </p:cNvPr>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3">
                  <a:extLst>
                    <a:ext uri="{FF2B5EF4-FFF2-40B4-BE49-F238E27FC236}">
                      <a16:creationId xmlns:a16="http://schemas.microsoft.com/office/drawing/2014/main" id="{C8B98ECD-D23E-4D8C-AC3E-735CE286D0E5}"/>
                    </a:ext>
                  </a:extLst>
                </p:cNvPr>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5">
                <a:extLst>
                  <a:ext uri="{FF2B5EF4-FFF2-40B4-BE49-F238E27FC236}">
                    <a16:creationId xmlns:a16="http://schemas.microsoft.com/office/drawing/2014/main" id="{8207E6F7-B63C-4009-B514-826B1D9E5A8A}"/>
                  </a:ext>
                </a:extLst>
              </p:cNvPr>
              <p:cNvGrpSpPr/>
              <p:nvPr/>
            </p:nvGrpSpPr>
            <p:grpSpPr>
              <a:xfrm>
                <a:off x="422910" y="0"/>
                <a:ext cx="2514600" cy="6858000"/>
                <a:chOff x="0" y="0"/>
                <a:chExt cx="2514600" cy="6858000"/>
              </a:xfrm>
            </p:grpSpPr>
            <p:sp>
              <p:nvSpPr>
                <p:cNvPr id="40" name="Rectangle 109">
                  <a:extLst>
                    <a:ext uri="{FF2B5EF4-FFF2-40B4-BE49-F238E27FC236}">
                      <a16:creationId xmlns:a16="http://schemas.microsoft.com/office/drawing/2014/main" id="{78D10E45-8422-4BF6-845C-03DA20B8733A}"/>
                    </a:ext>
                  </a:extLst>
                </p:cNvPr>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110">
                  <a:extLst>
                    <a:ext uri="{FF2B5EF4-FFF2-40B4-BE49-F238E27FC236}">
                      <a16:creationId xmlns:a16="http://schemas.microsoft.com/office/drawing/2014/main" id="{3A188474-855A-4DC4-BD14-E1BAA0145863}"/>
                    </a:ext>
                  </a:extLst>
                </p:cNvPr>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111">
                  <a:extLst>
                    <a:ext uri="{FF2B5EF4-FFF2-40B4-BE49-F238E27FC236}">
                      <a16:creationId xmlns:a16="http://schemas.microsoft.com/office/drawing/2014/main" id="{7664F493-A265-4D41-864A-FB7DA0D2D581}"/>
                    </a:ext>
                  </a:extLst>
                </p:cNvPr>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9">
                <a:extLst>
                  <a:ext uri="{FF2B5EF4-FFF2-40B4-BE49-F238E27FC236}">
                    <a16:creationId xmlns:a16="http://schemas.microsoft.com/office/drawing/2014/main" id="{D0D76E43-5FCA-42E7-B44B-E853F6F6050A}"/>
                  </a:ext>
                </a:extLst>
              </p:cNvPr>
              <p:cNvGrpSpPr/>
              <p:nvPr/>
            </p:nvGrpSpPr>
            <p:grpSpPr>
              <a:xfrm rot="10800000">
                <a:off x="6629400" y="0"/>
                <a:ext cx="2514600" cy="6858000"/>
                <a:chOff x="0" y="0"/>
                <a:chExt cx="2514600" cy="6858000"/>
              </a:xfrm>
            </p:grpSpPr>
            <p:sp>
              <p:nvSpPr>
                <p:cNvPr id="37" name="Rectangle 106">
                  <a:extLst>
                    <a:ext uri="{FF2B5EF4-FFF2-40B4-BE49-F238E27FC236}">
                      <a16:creationId xmlns:a16="http://schemas.microsoft.com/office/drawing/2014/main" id="{76AB654B-AF51-47A0-9330-52668C1A4709}"/>
                    </a:ext>
                  </a:extLst>
                </p:cNvPr>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107">
                  <a:extLst>
                    <a:ext uri="{FF2B5EF4-FFF2-40B4-BE49-F238E27FC236}">
                      <a16:creationId xmlns:a16="http://schemas.microsoft.com/office/drawing/2014/main" id="{8F795E32-874D-483E-8DFF-54558E8D55E5}"/>
                    </a:ext>
                  </a:extLst>
                </p:cNvPr>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108">
                  <a:extLst>
                    <a:ext uri="{FF2B5EF4-FFF2-40B4-BE49-F238E27FC236}">
                      <a16:creationId xmlns:a16="http://schemas.microsoft.com/office/drawing/2014/main" id="{9AB6592B-6585-41DA-9720-397086F5D4FE}"/>
                    </a:ext>
                  </a:extLst>
                </p:cNvPr>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Rectangle 103">
                <a:extLst>
                  <a:ext uri="{FF2B5EF4-FFF2-40B4-BE49-F238E27FC236}">
                    <a16:creationId xmlns:a16="http://schemas.microsoft.com/office/drawing/2014/main" id="{6575A638-A702-48D7-8391-C3D5719211CE}"/>
                  </a:ext>
                </a:extLst>
              </p:cNvPr>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104">
                <a:extLst>
                  <a:ext uri="{FF2B5EF4-FFF2-40B4-BE49-F238E27FC236}">
                    <a16:creationId xmlns:a16="http://schemas.microsoft.com/office/drawing/2014/main" id="{DA96D0D9-E930-4CB2-91DE-38BE5B22D615}"/>
                  </a:ext>
                </a:extLst>
              </p:cNvPr>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105">
                <a:extLst>
                  <a:ext uri="{FF2B5EF4-FFF2-40B4-BE49-F238E27FC236}">
                    <a16:creationId xmlns:a16="http://schemas.microsoft.com/office/drawing/2014/main" id="{01ADD128-3878-48A4-8128-34FEDE64D9DC}"/>
                  </a:ext>
                </a:extLst>
              </p:cNvPr>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Freeform 43">
              <a:extLst>
                <a:ext uri="{FF2B5EF4-FFF2-40B4-BE49-F238E27FC236}">
                  <a16:creationId xmlns:a16="http://schemas.microsoft.com/office/drawing/2014/main" id="{27F275BD-A0C3-4DA3-BA5C-C0249833C99B}"/>
                </a:ext>
              </a:extLst>
            </p:cNvPr>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Freeform 44">
              <a:extLst>
                <a:ext uri="{FF2B5EF4-FFF2-40B4-BE49-F238E27FC236}">
                  <a16:creationId xmlns:a16="http://schemas.microsoft.com/office/drawing/2014/main" id="{E3F65F33-B45D-46D4-AA8C-E307DF37CDBD}"/>
                </a:ext>
              </a:extLst>
            </p:cNvPr>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Freeform 45">
              <a:extLst>
                <a:ext uri="{FF2B5EF4-FFF2-40B4-BE49-F238E27FC236}">
                  <a16:creationId xmlns:a16="http://schemas.microsoft.com/office/drawing/2014/main" id="{7147B35D-EE34-4388-B958-0F55BFC2DF22}"/>
                </a:ext>
              </a:extLst>
            </p:cNvPr>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Freeform 46">
              <a:extLst>
                <a:ext uri="{FF2B5EF4-FFF2-40B4-BE49-F238E27FC236}">
                  <a16:creationId xmlns:a16="http://schemas.microsoft.com/office/drawing/2014/main" id="{6C129F13-9198-4286-9EB0-30B8F0009664}"/>
                </a:ext>
              </a:extLst>
            </p:cNvPr>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Freeform 48">
              <a:extLst>
                <a:ext uri="{FF2B5EF4-FFF2-40B4-BE49-F238E27FC236}">
                  <a16:creationId xmlns:a16="http://schemas.microsoft.com/office/drawing/2014/main" id="{BCDD69E0-433F-4691-B7B3-3BB8E9829753}"/>
                </a:ext>
              </a:extLst>
            </p:cNvPr>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Hexagon 49">
              <a:extLst>
                <a:ext uri="{FF2B5EF4-FFF2-40B4-BE49-F238E27FC236}">
                  <a16:creationId xmlns:a16="http://schemas.microsoft.com/office/drawing/2014/main" id="{B38E2515-7BA5-4BEF-99E1-3489D96AA6E8}"/>
                </a:ext>
              </a:extLst>
            </p:cNvPr>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Hexagon 50">
              <a:extLst>
                <a:ext uri="{FF2B5EF4-FFF2-40B4-BE49-F238E27FC236}">
                  <a16:creationId xmlns:a16="http://schemas.microsoft.com/office/drawing/2014/main" id="{BE0C5F94-C336-4142-877E-F52EEA602F33}"/>
                </a:ext>
              </a:extLst>
            </p:cNvPr>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51">
              <a:extLst>
                <a:ext uri="{FF2B5EF4-FFF2-40B4-BE49-F238E27FC236}">
                  <a16:creationId xmlns:a16="http://schemas.microsoft.com/office/drawing/2014/main" id="{68810AC9-41E1-46AE-AD00-79BE9BE1D96C}"/>
                </a:ext>
              </a:extLst>
            </p:cNvPr>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52">
              <a:extLst>
                <a:ext uri="{FF2B5EF4-FFF2-40B4-BE49-F238E27FC236}">
                  <a16:creationId xmlns:a16="http://schemas.microsoft.com/office/drawing/2014/main" id="{FBDFE02A-0B06-4929-A7B0-0B8006DB36CC}"/>
                </a:ext>
              </a:extLst>
            </p:cNvPr>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53">
              <a:extLst>
                <a:ext uri="{FF2B5EF4-FFF2-40B4-BE49-F238E27FC236}">
                  <a16:creationId xmlns:a16="http://schemas.microsoft.com/office/drawing/2014/main" id="{CFA932BD-BFAE-4972-AB6B-5D5E5D117811}"/>
                </a:ext>
              </a:extLst>
            </p:cNvPr>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54">
              <a:extLst>
                <a:ext uri="{FF2B5EF4-FFF2-40B4-BE49-F238E27FC236}">
                  <a16:creationId xmlns:a16="http://schemas.microsoft.com/office/drawing/2014/main" id="{6E17F15F-FE79-468E-A93E-7D6943D319C0}"/>
                </a:ext>
              </a:extLst>
            </p:cNvPr>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55">
              <a:extLst>
                <a:ext uri="{FF2B5EF4-FFF2-40B4-BE49-F238E27FC236}">
                  <a16:creationId xmlns:a16="http://schemas.microsoft.com/office/drawing/2014/main" id="{B1CEAC45-7F59-4C25-9327-09D1A84141C7}"/>
                </a:ext>
              </a:extLst>
            </p:cNvPr>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Hexagon 56">
              <a:extLst>
                <a:ext uri="{FF2B5EF4-FFF2-40B4-BE49-F238E27FC236}">
                  <a16:creationId xmlns:a16="http://schemas.microsoft.com/office/drawing/2014/main" id="{0CEC7D25-55AA-4152-AACD-2679D555418B}"/>
                </a:ext>
              </a:extLst>
            </p:cNvPr>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exagon 57">
              <a:extLst>
                <a:ext uri="{FF2B5EF4-FFF2-40B4-BE49-F238E27FC236}">
                  <a16:creationId xmlns:a16="http://schemas.microsoft.com/office/drawing/2014/main" id="{B0010392-5E6E-4365-B03B-B81388756F07}"/>
                </a:ext>
              </a:extLst>
            </p:cNvPr>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58">
              <a:extLst>
                <a:ext uri="{FF2B5EF4-FFF2-40B4-BE49-F238E27FC236}">
                  <a16:creationId xmlns:a16="http://schemas.microsoft.com/office/drawing/2014/main" id="{D7A9490D-F4C0-4EA8-9EB9-239C32502C9A}"/>
                </a:ext>
              </a:extLst>
            </p:cNvPr>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59">
              <a:extLst>
                <a:ext uri="{FF2B5EF4-FFF2-40B4-BE49-F238E27FC236}">
                  <a16:creationId xmlns:a16="http://schemas.microsoft.com/office/drawing/2014/main" id="{47A5B69F-7E8D-4510-A0B0-6AA52A3B0CEB}"/>
                </a:ext>
              </a:extLst>
            </p:cNvPr>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94">
              <a:extLst>
                <a:ext uri="{FF2B5EF4-FFF2-40B4-BE49-F238E27FC236}">
                  <a16:creationId xmlns:a16="http://schemas.microsoft.com/office/drawing/2014/main" id="{E97BF671-05DD-451E-9DE7-7FEA0CE5B9C1}"/>
                </a:ext>
              </a:extLst>
            </p:cNvPr>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exagon 95">
              <a:extLst>
                <a:ext uri="{FF2B5EF4-FFF2-40B4-BE49-F238E27FC236}">
                  <a16:creationId xmlns:a16="http://schemas.microsoft.com/office/drawing/2014/main" id="{E4B3CFE7-ADB1-4786-B290-B365BC09F7CC}"/>
                </a:ext>
              </a:extLst>
            </p:cNvPr>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Hexagon 96">
              <a:extLst>
                <a:ext uri="{FF2B5EF4-FFF2-40B4-BE49-F238E27FC236}">
                  <a16:creationId xmlns:a16="http://schemas.microsoft.com/office/drawing/2014/main" id="{A869368E-E7B1-422A-8617-C3CE5249A455}"/>
                </a:ext>
              </a:extLst>
            </p:cNvPr>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Hexagon 97">
              <a:extLst>
                <a:ext uri="{FF2B5EF4-FFF2-40B4-BE49-F238E27FC236}">
                  <a16:creationId xmlns:a16="http://schemas.microsoft.com/office/drawing/2014/main" id="{885A6C6F-D66B-4F89-B175-F248A2A1F69F}"/>
                </a:ext>
              </a:extLst>
            </p:cNvPr>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98">
              <a:extLst>
                <a:ext uri="{FF2B5EF4-FFF2-40B4-BE49-F238E27FC236}">
                  <a16:creationId xmlns:a16="http://schemas.microsoft.com/office/drawing/2014/main" id="{B1A211A7-0C16-43A9-A285-949399CD94DA}"/>
                </a:ext>
              </a:extLst>
            </p:cNvPr>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99">
              <a:extLst>
                <a:ext uri="{FF2B5EF4-FFF2-40B4-BE49-F238E27FC236}">
                  <a16:creationId xmlns:a16="http://schemas.microsoft.com/office/drawing/2014/main" id="{EC613E71-0581-4422-A10A-1B1535AEFBF1}"/>
                </a:ext>
              </a:extLst>
            </p:cNvPr>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Rectángulo 46">
            <a:extLst>
              <a:ext uri="{FF2B5EF4-FFF2-40B4-BE49-F238E27FC236}">
                <a16:creationId xmlns:a16="http://schemas.microsoft.com/office/drawing/2014/main" id="{8E55C341-6227-40F0-A1FB-5F4102A95C90}"/>
              </a:ext>
            </a:extLst>
          </p:cNvPr>
          <p:cNvSpPr/>
          <p:nvPr userDrawn="1"/>
        </p:nvSpPr>
        <p:spPr>
          <a:xfrm>
            <a:off x="1337641" y="6262019"/>
            <a:ext cx="10845611" cy="55454"/>
          </a:xfrm>
          <a:prstGeom prst="rect">
            <a:avLst/>
          </a:prstGeom>
          <a:solidFill>
            <a:srgbClr val="BB8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48" name="Picture 2" descr="UNAM, la Universidad de la Nación | UNAM Global">
            <a:extLst>
              <a:ext uri="{FF2B5EF4-FFF2-40B4-BE49-F238E27FC236}">
                <a16:creationId xmlns:a16="http://schemas.microsoft.com/office/drawing/2014/main" id="{B04F53A0-A0E1-4B80-B322-E6FEFBBAF37D}"/>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26742" y="5903424"/>
            <a:ext cx="898102" cy="76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796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Lst>
  <p:hf sldNum="0" hdr="0" dt="0"/>
  <p:txStyles>
    <p:titleStyle>
      <a:lvl1pPr algn="l" defTabSz="914400" rtl="0" eaLnBrk="1" latinLnBrk="0" hangingPunct="1">
        <a:lnSpc>
          <a:spcPct val="90000"/>
        </a:lnSpc>
        <a:spcBef>
          <a:spcPct val="0"/>
        </a:spcBef>
        <a:buNone/>
        <a:defRPr sz="2800" u="sng"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53E0C0-727F-46AB-92B2-E4B2722D7BCD}"/>
              </a:ext>
            </a:extLst>
          </p:cNvPr>
          <p:cNvSpPr>
            <a:spLocks noGrp="1"/>
          </p:cNvSpPr>
          <p:nvPr>
            <p:ph type="ctrTitle"/>
          </p:nvPr>
        </p:nvSpPr>
        <p:spPr>
          <a:xfrm>
            <a:off x="1062191" y="1112363"/>
            <a:ext cx="9144000" cy="2397600"/>
          </a:xfrm>
        </p:spPr>
        <p:txBody>
          <a:bodyPr>
            <a:normAutofit fontScale="90000"/>
          </a:bodyPr>
          <a:lstStyle/>
          <a:p>
            <a:r>
              <a:rPr lang="es-ES" sz="3600" dirty="0"/>
              <a:t>ANÁLISIS DE ALGORITMOS DE APRENDIZAJE AUTOMÁTICO APLICADOS A LA CLASIFICACIÓN DE CUERPOS CELESTES: ESTRELLAS, QUÁSARES Y GALAXIAS.</a:t>
            </a:r>
            <a:endParaRPr lang="es-MX" sz="3000" dirty="0"/>
          </a:p>
        </p:txBody>
      </p:sp>
      <p:sp>
        <p:nvSpPr>
          <p:cNvPr id="3" name="Subtítulo 2">
            <a:extLst>
              <a:ext uri="{FF2B5EF4-FFF2-40B4-BE49-F238E27FC236}">
                <a16:creationId xmlns:a16="http://schemas.microsoft.com/office/drawing/2014/main" id="{E67A6235-53DF-478C-B803-F642ABF49841}"/>
              </a:ext>
            </a:extLst>
          </p:cNvPr>
          <p:cNvSpPr>
            <a:spLocks noGrp="1"/>
          </p:cNvSpPr>
          <p:nvPr>
            <p:ph type="subTitle" idx="1"/>
          </p:nvPr>
        </p:nvSpPr>
        <p:spPr>
          <a:xfrm>
            <a:off x="1062191" y="4034672"/>
            <a:ext cx="9144000" cy="2017336"/>
          </a:xfrm>
        </p:spPr>
        <p:txBody>
          <a:bodyPr>
            <a:normAutofit fontScale="85000" lnSpcReduction="20000"/>
          </a:bodyPr>
          <a:lstStyle/>
          <a:p>
            <a:pPr algn="l"/>
            <a:r>
              <a:rPr lang="es-MX" sz="1800" dirty="0"/>
              <a:t>Instituto Tecnológico y de Estudios Superiores de Monterrey.</a:t>
            </a:r>
          </a:p>
          <a:p>
            <a:pPr algn="l"/>
            <a:endParaRPr lang="es-MX" sz="1800" dirty="0"/>
          </a:p>
          <a:p>
            <a:pPr algn="l"/>
            <a:r>
              <a:rPr lang="es-MX" sz="1800" dirty="0"/>
              <a:t>Participantes:</a:t>
            </a:r>
          </a:p>
          <a:p>
            <a:pPr algn="l"/>
            <a:r>
              <a:rPr lang="es-MX" sz="1800" dirty="0"/>
              <a:t>Dulce Nahomi Bucio Rivas.</a:t>
            </a:r>
          </a:p>
          <a:p>
            <a:pPr algn="l"/>
            <a:r>
              <a:rPr lang="es-MX" sz="1800" dirty="0"/>
              <a:t>Emiliano Vivas Rodríguez.</a:t>
            </a:r>
          </a:p>
          <a:p>
            <a:pPr algn="l"/>
            <a:r>
              <a:rPr lang="es-MX" sz="1800" dirty="0"/>
              <a:t>Regina Alexia Blas Flores.</a:t>
            </a:r>
          </a:p>
          <a:p>
            <a:pPr algn="l"/>
            <a:r>
              <a:rPr lang="es-MX" sz="1800" dirty="0"/>
              <a:t>Atoany Nazareth Fierro Radilla.</a:t>
            </a:r>
          </a:p>
        </p:txBody>
      </p:sp>
      <p:sp>
        <p:nvSpPr>
          <p:cNvPr id="7" name="CuadroTexto 6">
            <a:extLst>
              <a:ext uri="{FF2B5EF4-FFF2-40B4-BE49-F238E27FC236}">
                <a16:creationId xmlns:a16="http://schemas.microsoft.com/office/drawing/2014/main" id="{CF9EA8B2-0FB1-4BF9-B2B6-A4A3CD5E3BF5}"/>
              </a:ext>
            </a:extLst>
          </p:cNvPr>
          <p:cNvSpPr txBox="1"/>
          <p:nvPr/>
        </p:nvSpPr>
        <p:spPr>
          <a:xfrm>
            <a:off x="290816" y="449899"/>
            <a:ext cx="10686749" cy="400110"/>
          </a:xfrm>
          <a:prstGeom prst="rect">
            <a:avLst/>
          </a:prstGeom>
          <a:noFill/>
        </p:spPr>
        <p:txBody>
          <a:bodyPr wrap="square">
            <a:spAutoFit/>
          </a:bodyPr>
          <a:lstStyle/>
          <a:p>
            <a:r>
              <a:rPr lang="es-ES" sz="2000" u="sng" spc="300" dirty="0">
                <a:effectLst>
                  <a:outerShdw blurRad="38100" dist="38100" dir="2700000" algn="tl">
                    <a:srgbClr val="000000">
                      <a:alpha val="43137"/>
                    </a:srgbClr>
                  </a:outerShdw>
                </a:effectLst>
              </a:rPr>
              <a:t>CONGRESO INTERNACIONAL DE INGENIERÍA Y GEOECONOMÍA 2022</a:t>
            </a:r>
            <a:endParaRPr lang="es-MX" sz="2000" u="sng" spc="3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575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RESULTADOS Y ANÁLISIS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sp>
        <p:nvSpPr>
          <p:cNvPr id="3" name="TextBox 2">
            <a:extLst>
              <a:ext uri="{FF2B5EF4-FFF2-40B4-BE49-F238E27FC236}">
                <a16:creationId xmlns:a16="http://schemas.microsoft.com/office/drawing/2014/main" id="{EBE4442A-6D81-63C1-773D-6B66440ACA4C}"/>
              </a:ext>
            </a:extLst>
          </p:cNvPr>
          <p:cNvSpPr txBox="1"/>
          <p:nvPr/>
        </p:nvSpPr>
        <p:spPr>
          <a:xfrm>
            <a:off x="5021580" y="5600291"/>
            <a:ext cx="5939327" cy="276999"/>
          </a:xfrm>
          <a:prstGeom prst="rect">
            <a:avLst/>
          </a:prstGeom>
          <a:noFill/>
        </p:spPr>
        <p:txBody>
          <a:bodyPr wrap="square">
            <a:spAutoFit/>
          </a:bodyPr>
          <a:lstStyle/>
          <a:p>
            <a:pPr algn="r"/>
            <a:r>
              <a:rPr lang="en-US" altLang="en-US" sz="1200" b="1" dirty="0">
                <a:latin typeface="inherit"/>
              </a:rPr>
              <a:t>Máquinas Vectoriales de Soporte, algoritmo con aplicación en </a:t>
            </a:r>
            <a:r>
              <a:rPr lang="en-US" altLang="en-US" sz="1200" b="1" i="1" dirty="0">
                <a:latin typeface="inherit"/>
              </a:rPr>
              <a:t>Machine Learning</a:t>
            </a:r>
            <a:r>
              <a:rPr lang="es-ES" altLang="en-US" sz="1200" b="1" dirty="0">
                <a:effectLst/>
                <a:latin typeface="inherit"/>
              </a:rPr>
              <a:t>.</a:t>
            </a:r>
            <a:endParaRPr lang="en-US" sz="1200" b="1" dirty="0"/>
          </a:p>
        </p:txBody>
      </p:sp>
      <p:pic>
        <p:nvPicPr>
          <p:cNvPr id="6" name="Imagen 4" descr="Gráfico&#10;&#10;Descripción generada automáticamente">
            <a:extLst>
              <a:ext uri="{FF2B5EF4-FFF2-40B4-BE49-F238E27FC236}">
                <a16:creationId xmlns:a16="http://schemas.microsoft.com/office/drawing/2014/main" id="{5D6F4458-244C-25D0-FD4E-7D8C56A5BE98}"/>
              </a:ext>
            </a:extLst>
          </p:cNvPr>
          <p:cNvPicPr>
            <a:picLocks noChangeAspect="1"/>
          </p:cNvPicPr>
          <p:nvPr/>
        </p:nvPicPr>
        <p:blipFill rotWithShape="1">
          <a:blip r:embed="rId2">
            <a:extLst>
              <a:ext uri="{28A0092B-C50C-407E-A947-70E740481C1C}">
                <a14:useLocalDpi xmlns:a14="http://schemas.microsoft.com/office/drawing/2010/main" val="0"/>
              </a:ext>
            </a:extLst>
          </a:blip>
          <a:srcRect l="10952" t="23691" r="12143" b="24220"/>
          <a:stretch/>
        </p:blipFill>
        <p:spPr>
          <a:xfrm>
            <a:off x="367151" y="1410941"/>
            <a:ext cx="10593756" cy="4036117"/>
          </a:xfrm>
          <a:prstGeom prst="rect">
            <a:avLst/>
          </a:prstGeom>
        </p:spPr>
      </p:pic>
      <p:sp>
        <p:nvSpPr>
          <p:cNvPr id="9" name="TextBox 8">
            <a:extLst>
              <a:ext uri="{FF2B5EF4-FFF2-40B4-BE49-F238E27FC236}">
                <a16:creationId xmlns:a16="http://schemas.microsoft.com/office/drawing/2014/main" id="{0414FB8D-93A6-B047-50B0-DFC5D0576CB0}"/>
              </a:ext>
            </a:extLst>
          </p:cNvPr>
          <p:cNvSpPr txBox="1"/>
          <p:nvPr/>
        </p:nvSpPr>
        <p:spPr>
          <a:xfrm>
            <a:off x="7721600" y="956467"/>
            <a:ext cx="3341880" cy="369332"/>
          </a:xfrm>
          <a:prstGeom prst="rect">
            <a:avLst/>
          </a:prstGeom>
          <a:noFill/>
        </p:spPr>
        <p:txBody>
          <a:bodyPr wrap="square">
            <a:spAutoFit/>
          </a:bodyPr>
          <a:lstStyle/>
          <a:p>
            <a:pPr marL="0" indent="0" algn="l" eaLnBrk="0" fontAlgn="base" hangingPunct="0">
              <a:spcBef>
                <a:spcPct val="0"/>
              </a:spcBef>
              <a:spcAft>
                <a:spcPts val="600"/>
              </a:spcAft>
              <a:buNone/>
            </a:pPr>
            <a:r>
              <a:rPr lang="es-ES" altLang="en-US" dirty="0">
                <a:latin typeface="inherit"/>
              </a:rPr>
              <a:t>Máquinas Vectoriales de Soporte</a:t>
            </a:r>
            <a:r>
              <a:rPr lang="en-US" altLang="en-US" sz="1800" dirty="0">
                <a:effectLst/>
                <a:latin typeface="inherit"/>
              </a:rPr>
              <a:t>.</a:t>
            </a:r>
            <a:endParaRPr lang="es-ES" altLang="en-US" sz="1800" dirty="0">
              <a:effectLst/>
              <a:latin typeface="inherit"/>
            </a:endParaRPr>
          </a:p>
        </p:txBody>
      </p:sp>
    </p:spTree>
    <p:extLst>
      <p:ext uri="{BB962C8B-B14F-4D97-AF65-F5344CB8AC3E}">
        <p14:creationId xmlns:p14="http://schemas.microsoft.com/office/powerpoint/2010/main" val="3976047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RESULTADOS Y ANÁLISIS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sp>
        <p:nvSpPr>
          <p:cNvPr id="3" name="TextBox 2">
            <a:extLst>
              <a:ext uri="{FF2B5EF4-FFF2-40B4-BE49-F238E27FC236}">
                <a16:creationId xmlns:a16="http://schemas.microsoft.com/office/drawing/2014/main" id="{EBE4442A-6D81-63C1-773D-6B66440ACA4C}"/>
              </a:ext>
            </a:extLst>
          </p:cNvPr>
          <p:cNvSpPr txBox="1"/>
          <p:nvPr/>
        </p:nvSpPr>
        <p:spPr>
          <a:xfrm>
            <a:off x="5021580" y="5600291"/>
            <a:ext cx="5939327" cy="276999"/>
          </a:xfrm>
          <a:prstGeom prst="rect">
            <a:avLst/>
          </a:prstGeom>
          <a:noFill/>
        </p:spPr>
        <p:txBody>
          <a:bodyPr wrap="square">
            <a:spAutoFit/>
          </a:bodyPr>
          <a:lstStyle/>
          <a:p>
            <a:pPr algn="r"/>
            <a:r>
              <a:rPr lang="en-US" altLang="en-US" sz="1200" b="1" dirty="0">
                <a:effectLst/>
                <a:latin typeface="inherit"/>
              </a:rPr>
              <a:t>Datos obtenidos tras la </a:t>
            </a:r>
            <a:r>
              <a:rPr lang="en-US" altLang="en-US" sz="1200" b="1" dirty="0">
                <a:latin typeface="inherit"/>
              </a:rPr>
              <a:t>aplicación de Máquinas Vectoriales de Soporte</a:t>
            </a:r>
            <a:r>
              <a:rPr lang="es-ES" altLang="en-US" sz="1200" b="1" dirty="0">
                <a:effectLst/>
                <a:latin typeface="inherit"/>
              </a:rPr>
              <a:t>.</a:t>
            </a:r>
            <a:endParaRPr lang="en-US" sz="1200" b="1" dirty="0"/>
          </a:p>
        </p:txBody>
      </p:sp>
      <p:pic>
        <p:nvPicPr>
          <p:cNvPr id="2" name="Imagen 4" descr="Interfaz de usuario gráfica, Aplicación&#10;&#10;Descripción generada automáticamente">
            <a:extLst>
              <a:ext uri="{FF2B5EF4-FFF2-40B4-BE49-F238E27FC236}">
                <a16:creationId xmlns:a16="http://schemas.microsoft.com/office/drawing/2014/main" id="{9BFE34F5-4EE8-3B3E-DF87-432B71AFBB90}"/>
              </a:ext>
            </a:extLst>
          </p:cNvPr>
          <p:cNvPicPr>
            <a:picLocks noChangeAspect="1"/>
          </p:cNvPicPr>
          <p:nvPr/>
        </p:nvPicPr>
        <p:blipFill rotWithShape="1">
          <a:blip r:embed="rId2">
            <a:extLst>
              <a:ext uri="{28A0092B-C50C-407E-A947-70E740481C1C}">
                <a14:useLocalDpi xmlns:a14="http://schemas.microsoft.com/office/drawing/2010/main" val="0"/>
              </a:ext>
            </a:extLst>
          </a:blip>
          <a:srcRect l="21905" t="28137" r="50000" b="29726"/>
          <a:stretch/>
        </p:blipFill>
        <p:spPr>
          <a:xfrm>
            <a:off x="367151" y="1068496"/>
            <a:ext cx="5259478" cy="4437102"/>
          </a:xfrm>
          <a:prstGeom prst="rect">
            <a:avLst/>
          </a:prstGeom>
        </p:spPr>
      </p:pic>
      <p:pic>
        <p:nvPicPr>
          <p:cNvPr id="4" name="Imagen 2" descr="Interfaz de usuario gráfica, Texto, Aplicación&#10;&#10;Descripción generada automáticamente">
            <a:extLst>
              <a:ext uri="{FF2B5EF4-FFF2-40B4-BE49-F238E27FC236}">
                <a16:creationId xmlns:a16="http://schemas.microsoft.com/office/drawing/2014/main" id="{47B74101-F409-9242-379D-DD87889C8DE2}"/>
              </a:ext>
            </a:extLst>
          </p:cNvPr>
          <p:cNvPicPr>
            <a:picLocks noChangeAspect="1"/>
          </p:cNvPicPr>
          <p:nvPr/>
        </p:nvPicPr>
        <p:blipFill rotWithShape="1">
          <a:blip r:embed="rId3">
            <a:extLst>
              <a:ext uri="{28A0092B-C50C-407E-A947-70E740481C1C}">
                <a14:useLocalDpi xmlns:a14="http://schemas.microsoft.com/office/drawing/2010/main" val="0"/>
              </a:ext>
            </a:extLst>
          </a:blip>
          <a:srcRect l="21905" t="28561" r="50000" b="29937"/>
          <a:stretch/>
        </p:blipFill>
        <p:spPr>
          <a:xfrm>
            <a:off x="5542807" y="1068496"/>
            <a:ext cx="5339945" cy="4437102"/>
          </a:xfrm>
          <a:prstGeom prst="rect">
            <a:avLst/>
          </a:prstGeom>
        </p:spPr>
      </p:pic>
      <p:sp>
        <p:nvSpPr>
          <p:cNvPr id="5" name="CuadroTexto 9">
            <a:extLst>
              <a:ext uri="{FF2B5EF4-FFF2-40B4-BE49-F238E27FC236}">
                <a16:creationId xmlns:a16="http://schemas.microsoft.com/office/drawing/2014/main" id="{26CE341E-DB5E-9730-68ED-0918A3FD8077}"/>
              </a:ext>
            </a:extLst>
          </p:cNvPr>
          <p:cNvSpPr txBox="1"/>
          <p:nvPr/>
        </p:nvSpPr>
        <p:spPr>
          <a:xfrm>
            <a:off x="2996890" y="4295158"/>
            <a:ext cx="1560596" cy="461665"/>
          </a:xfrm>
          <a:prstGeom prst="rect">
            <a:avLst/>
          </a:prstGeom>
          <a:solidFill>
            <a:schemeClr val="bg1"/>
          </a:solidFill>
        </p:spPr>
        <p:txBody>
          <a:bodyPr wrap="square">
            <a:spAutoFit/>
          </a:bodyPr>
          <a:lstStyle/>
          <a:p>
            <a:r>
              <a:rPr lang="en-US" sz="1200" dirty="0">
                <a:solidFill>
                  <a:srgbClr val="000000"/>
                </a:solidFill>
                <a:latin typeface="Consolas" panose="020B0609020204030204" pitchFamily="49" charset="0"/>
              </a:rPr>
              <a:t>Kernel: l</a:t>
            </a:r>
            <a:r>
              <a:rPr lang="en-US" sz="1200" b="0" i="0" dirty="0">
                <a:solidFill>
                  <a:srgbClr val="000000"/>
                </a:solidFill>
                <a:effectLst/>
                <a:latin typeface="Consolas" panose="020B0609020204030204" pitchFamily="49" charset="0"/>
              </a:rPr>
              <a:t>inear.</a:t>
            </a:r>
          </a:p>
          <a:p>
            <a:r>
              <a:rPr lang="en-US" sz="1200" dirty="0">
                <a:solidFill>
                  <a:srgbClr val="000000"/>
                </a:solidFill>
                <a:latin typeface="Consolas" panose="020B0609020204030204" pitchFamily="49" charset="0"/>
              </a:rPr>
              <a:t>Accuracy: </a:t>
            </a:r>
            <a:r>
              <a:rPr lang="en-US" sz="1200" b="1" dirty="0">
                <a:solidFill>
                  <a:srgbClr val="000000"/>
                </a:solidFill>
                <a:latin typeface="Consolas" panose="020B0609020204030204" pitchFamily="49" charset="0"/>
              </a:rPr>
              <a:t>0.99</a:t>
            </a:r>
            <a:endParaRPr lang="en-US" sz="1200" b="1" dirty="0"/>
          </a:p>
        </p:txBody>
      </p:sp>
      <p:sp>
        <p:nvSpPr>
          <p:cNvPr id="9" name="CuadroTexto 9">
            <a:extLst>
              <a:ext uri="{FF2B5EF4-FFF2-40B4-BE49-F238E27FC236}">
                <a16:creationId xmlns:a16="http://schemas.microsoft.com/office/drawing/2014/main" id="{013CC8C4-87E3-A1E1-63EB-49337D65A9A5}"/>
              </a:ext>
            </a:extLst>
          </p:cNvPr>
          <p:cNvSpPr txBox="1"/>
          <p:nvPr/>
        </p:nvSpPr>
        <p:spPr>
          <a:xfrm>
            <a:off x="8212779" y="4295158"/>
            <a:ext cx="1845621" cy="461665"/>
          </a:xfrm>
          <a:prstGeom prst="rect">
            <a:avLst/>
          </a:prstGeom>
          <a:solidFill>
            <a:schemeClr val="bg1"/>
          </a:solidFill>
        </p:spPr>
        <p:txBody>
          <a:bodyPr wrap="square">
            <a:spAutoFit/>
          </a:bodyPr>
          <a:lstStyle/>
          <a:p>
            <a:r>
              <a:rPr lang="en-US" sz="1200" dirty="0">
                <a:solidFill>
                  <a:srgbClr val="000000"/>
                </a:solidFill>
                <a:latin typeface="Consolas" panose="020B0609020204030204" pitchFamily="49" charset="0"/>
              </a:rPr>
              <a:t>Kernel: polynomial</a:t>
            </a:r>
            <a:r>
              <a:rPr lang="en-US" sz="1200" b="0" i="0" dirty="0">
                <a:solidFill>
                  <a:srgbClr val="000000"/>
                </a:solidFill>
                <a:effectLst/>
                <a:latin typeface="Consolas" panose="020B0609020204030204" pitchFamily="49" charset="0"/>
              </a:rPr>
              <a:t>.</a:t>
            </a:r>
          </a:p>
          <a:p>
            <a:r>
              <a:rPr lang="en-US" sz="1200" dirty="0">
                <a:solidFill>
                  <a:srgbClr val="000000"/>
                </a:solidFill>
                <a:latin typeface="Consolas" panose="020B0609020204030204" pitchFamily="49" charset="0"/>
              </a:rPr>
              <a:t>Accuracy: </a:t>
            </a:r>
            <a:r>
              <a:rPr lang="en-US" sz="1200" b="1" dirty="0">
                <a:solidFill>
                  <a:srgbClr val="000000"/>
                </a:solidFill>
                <a:latin typeface="Consolas" panose="020B0609020204030204" pitchFamily="49" charset="0"/>
              </a:rPr>
              <a:t>0.90</a:t>
            </a:r>
            <a:endParaRPr lang="en-US" sz="1200" b="1" dirty="0"/>
          </a:p>
        </p:txBody>
      </p:sp>
    </p:spTree>
    <p:extLst>
      <p:ext uri="{BB962C8B-B14F-4D97-AF65-F5344CB8AC3E}">
        <p14:creationId xmlns:p14="http://schemas.microsoft.com/office/powerpoint/2010/main" val="565933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RESULTADOS Y ANÁLISIS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pic>
        <p:nvPicPr>
          <p:cNvPr id="5" name="Imagen 2" descr="Interfaz de usuario gráfica, Texto, Aplicación&#10;&#10;Descripción generada automáticamente">
            <a:extLst>
              <a:ext uri="{FF2B5EF4-FFF2-40B4-BE49-F238E27FC236}">
                <a16:creationId xmlns:a16="http://schemas.microsoft.com/office/drawing/2014/main" id="{63473941-9FD5-4A64-4888-3D5C7B065484}"/>
              </a:ext>
            </a:extLst>
          </p:cNvPr>
          <p:cNvPicPr>
            <a:picLocks noChangeAspect="1"/>
          </p:cNvPicPr>
          <p:nvPr/>
        </p:nvPicPr>
        <p:blipFill rotWithShape="1">
          <a:blip r:embed="rId2">
            <a:extLst>
              <a:ext uri="{28A0092B-C50C-407E-A947-70E740481C1C}">
                <a14:useLocalDpi xmlns:a14="http://schemas.microsoft.com/office/drawing/2010/main" val="0"/>
              </a:ext>
            </a:extLst>
          </a:blip>
          <a:srcRect l="22381" t="27714" r="50000" b="30784"/>
          <a:stretch/>
        </p:blipFill>
        <p:spPr>
          <a:xfrm>
            <a:off x="367151" y="1068496"/>
            <a:ext cx="5166240" cy="4437102"/>
          </a:xfrm>
          <a:prstGeom prst="rect">
            <a:avLst/>
          </a:prstGeom>
        </p:spPr>
      </p:pic>
      <p:pic>
        <p:nvPicPr>
          <p:cNvPr id="6" name="Imagen 4" descr="Interfaz de usuario gráfica, Texto, Aplicación&#10;&#10;Descripción generada automáticamente">
            <a:extLst>
              <a:ext uri="{FF2B5EF4-FFF2-40B4-BE49-F238E27FC236}">
                <a16:creationId xmlns:a16="http://schemas.microsoft.com/office/drawing/2014/main" id="{6D755841-659A-E9CE-CB5A-761A3AF3FD88}"/>
              </a:ext>
            </a:extLst>
          </p:cNvPr>
          <p:cNvPicPr>
            <a:picLocks noChangeAspect="1"/>
          </p:cNvPicPr>
          <p:nvPr/>
        </p:nvPicPr>
        <p:blipFill rotWithShape="1">
          <a:blip r:embed="rId3">
            <a:extLst>
              <a:ext uri="{28A0092B-C50C-407E-A947-70E740481C1C}">
                <a14:useLocalDpi xmlns:a14="http://schemas.microsoft.com/office/drawing/2010/main" val="0"/>
              </a:ext>
            </a:extLst>
          </a:blip>
          <a:srcRect l="22143" t="36184" r="50000" b="22738"/>
          <a:stretch/>
        </p:blipFill>
        <p:spPr>
          <a:xfrm>
            <a:off x="5533391" y="1068496"/>
            <a:ext cx="5349360" cy="4437102"/>
          </a:xfrm>
          <a:prstGeom prst="rect">
            <a:avLst/>
          </a:prstGeom>
        </p:spPr>
      </p:pic>
      <p:sp>
        <p:nvSpPr>
          <p:cNvPr id="10" name="TextBox 9">
            <a:extLst>
              <a:ext uri="{FF2B5EF4-FFF2-40B4-BE49-F238E27FC236}">
                <a16:creationId xmlns:a16="http://schemas.microsoft.com/office/drawing/2014/main" id="{79ACA480-0126-63A9-6026-3747B48F0F23}"/>
              </a:ext>
            </a:extLst>
          </p:cNvPr>
          <p:cNvSpPr txBox="1"/>
          <p:nvPr/>
        </p:nvSpPr>
        <p:spPr>
          <a:xfrm>
            <a:off x="5021580" y="5600291"/>
            <a:ext cx="5939327" cy="276999"/>
          </a:xfrm>
          <a:prstGeom prst="rect">
            <a:avLst/>
          </a:prstGeom>
          <a:noFill/>
        </p:spPr>
        <p:txBody>
          <a:bodyPr wrap="square">
            <a:spAutoFit/>
          </a:bodyPr>
          <a:lstStyle/>
          <a:p>
            <a:pPr algn="r"/>
            <a:r>
              <a:rPr lang="en-US" altLang="en-US" sz="1200" b="1" dirty="0">
                <a:effectLst/>
                <a:latin typeface="inherit"/>
              </a:rPr>
              <a:t>Datos obtenidos tras la </a:t>
            </a:r>
            <a:r>
              <a:rPr lang="en-US" altLang="en-US" sz="1200" b="1" dirty="0">
                <a:latin typeface="inherit"/>
              </a:rPr>
              <a:t>aplicación de Máquinas Vectoriales de Soporte</a:t>
            </a:r>
            <a:r>
              <a:rPr lang="es-ES" altLang="en-US" sz="1200" b="1" dirty="0">
                <a:effectLst/>
                <a:latin typeface="inherit"/>
              </a:rPr>
              <a:t>.</a:t>
            </a:r>
            <a:endParaRPr lang="en-US" sz="1200" b="1" dirty="0"/>
          </a:p>
        </p:txBody>
      </p:sp>
      <p:sp>
        <p:nvSpPr>
          <p:cNvPr id="13" name="CuadroTexto 9">
            <a:extLst>
              <a:ext uri="{FF2B5EF4-FFF2-40B4-BE49-F238E27FC236}">
                <a16:creationId xmlns:a16="http://schemas.microsoft.com/office/drawing/2014/main" id="{80457EF0-B0AB-EB74-E281-83E1EB5C5255}"/>
              </a:ext>
            </a:extLst>
          </p:cNvPr>
          <p:cNvSpPr txBox="1"/>
          <p:nvPr/>
        </p:nvSpPr>
        <p:spPr>
          <a:xfrm>
            <a:off x="2996890" y="4295158"/>
            <a:ext cx="2536501" cy="646331"/>
          </a:xfrm>
          <a:prstGeom prst="rect">
            <a:avLst/>
          </a:prstGeom>
          <a:solidFill>
            <a:schemeClr val="bg1"/>
          </a:solidFill>
        </p:spPr>
        <p:txBody>
          <a:bodyPr wrap="square">
            <a:spAutoFit/>
          </a:bodyPr>
          <a:lstStyle/>
          <a:p>
            <a:r>
              <a:rPr lang="en-US" sz="1200" dirty="0">
                <a:solidFill>
                  <a:srgbClr val="000000"/>
                </a:solidFill>
                <a:latin typeface="Consolas" panose="020B0609020204030204" pitchFamily="49" charset="0"/>
              </a:rPr>
              <a:t>Kernel: RBF, Radial Basis Function</a:t>
            </a:r>
            <a:r>
              <a:rPr lang="en-US" sz="1200" b="0" i="0" dirty="0">
                <a:solidFill>
                  <a:srgbClr val="000000"/>
                </a:solidFill>
                <a:effectLst/>
                <a:latin typeface="Consolas" panose="020B0609020204030204" pitchFamily="49" charset="0"/>
              </a:rPr>
              <a:t>.</a:t>
            </a:r>
          </a:p>
          <a:p>
            <a:r>
              <a:rPr lang="en-US" sz="1200" dirty="0">
                <a:solidFill>
                  <a:srgbClr val="000000"/>
                </a:solidFill>
                <a:latin typeface="Consolas" panose="020B0609020204030204" pitchFamily="49" charset="0"/>
              </a:rPr>
              <a:t>Accuracy: </a:t>
            </a:r>
            <a:r>
              <a:rPr lang="en-US" sz="1200" b="1" dirty="0">
                <a:solidFill>
                  <a:srgbClr val="000000"/>
                </a:solidFill>
                <a:latin typeface="Consolas" panose="020B0609020204030204" pitchFamily="49" charset="0"/>
              </a:rPr>
              <a:t>0.98</a:t>
            </a:r>
            <a:endParaRPr lang="en-US" sz="1200" b="1" dirty="0"/>
          </a:p>
        </p:txBody>
      </p:sp>
      <p:sp>
        <p:nvSpPr>
          <p:cNvPr id="14" name="CuadroTexto 9">
            <a:extLst>
              <a:ext uri="{FF2B5EF4-FFF2-40B4-BE49-F238E27FC236}">
                <a16:creationId xmlns:a16="http://schemas.microsoft.com/office/drawing/2014/main" id="{47F16956-5145-369B-6627-02D8B816D26D}"/>
              </a:ext>
            </a:extLst>
          </p:cNvPr>
          <p:cNvSpPr txBox="1"/>
          <p:nvPr/>
        </p:nvSpPr>
        <p:spPr>
          <a:xfrm>
            <a:off x="8212779" y="4295158"/>
            <a:ext cx="1845621" cy="461665"/>
          </a:xfrm>
          <a:prstGeom prst="rect">
            <a:avLst/>
          </a:prstGeom>
          <a:solidFill>
            <a:schemeClr val="bg1"/>
          </a:solidFill>
        </p:spPr>
        <p:txBody>
          <a:bodyPr wrap="square">
            <a:spAutoFit/>
          </a:bodyPr>
          <a:lstStyle/>
          <a:p>
            <a:r>
              <a:rPr lang="en-US" sz="1200" b="0" i="0" dirty="0">
                <a:solidFill>
                  <a:srgbClr val="000000"/>
                </a:solidFill>
                <a:effectLst/>
                <a:latin typeface="Consolas" panose="020B0609020204030204" pitchFamily="49" charset="0"/>
              </a:rPr>
              <a:t>Kernel: sigmoid.</a:t>
            </a:r>
          </a:p>
          <a:p>
            <a:r>
              <a:rPr lang="en-US" sz="1200" dirty="0">
                <a:solidFill>
                  <a:srgbClr val="000000"/>
                </a:solidFill>
                <a:latin typeface="Consolas" panose="020B0609020204030204" pitchFamily="49" charset="0"/>
              </a:rPr>
              <a:t>Accuracy: </a:t>
            </a:r>
            <a:r>
              <a:rPr lang="en-US" sz="1200" b="1" dirty="0">
                <a:solidFill>
                  <a:srgbClr val="000000"/>
                </a:solidFill>
                <a:latin typeface="Consolas" panose="020B0609020204030204" pitchFamily="49" charset="0"/>
              </a:rPr>
              <a:t>0.79</a:t>
            </a:r>
            <a:endParaRPr lang="en-US" sz="1200" b="1" dirty="0"/>
          </a:p>
        </p:txBody>
      </p:sp>
    </p:spTree>
    <p:extLst>
      <p:ext uri="{BB962C8B-B14F-4D97-AF65-F5344CB8AC3E}">
        <p14:creationId xmlns:p14="http://schemas.microsoft.com/office/powerpoint/2010/main" val="153332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RESULTADOS Y ANÁLISIS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sp>
        <p:nvSpPr>
          <p:cNvPr id="3" name="TextBox 2">
            <a:extLst>
              <a:ext uri="{FF2B5EF4-FFF2-40B4-BE49-F238E27FC236}">
                <a16:creationId xmlns:a16="http://schemas.microsoft.com/office/drawing/2014/main" id="{EBE4442A-6D81-63C1-773D-6B66440ACA4C}"/>
              </a:ext>
            </a:extLst>
          </p:cNvPr>
          <p:cNvSpPr txBox="1"/>
          <p:nvPr/>
        </p:nvSpPr>
        <p:spPr>
          <a:xfrm>
            <a:off x="5021580" y="5600291"/>
            <a:ext cx="5939327" cy="276999"/>
          </a:xfrm>
          <a:prstGeom prst="rect">
            <a:avLst/>
          </a:prstGeom>
          <a:noFill/>
        </p:spPr>
        <p:txBody>
          <a:bodyPr wrap="square">
            <a:spAutoFit/>
          </a:bodyPr>
          <a:lstStyle/>
          <a:p>
            <a:pPr algn="r"/>
            <a:r>
              <a:rPr lang="en-US" altLang="en-US" sz="1200" b="1" dirty="0">
                <a:effectLst/>
                <a:latin typeface="inherit"/>
              </a:rPr>
              <a:t>Datos obtenidos tras la aplicación de K Vecinos Más Cercanos</a:t>
            </a:r>
            <a:r>
              <a:rPr lang="es-ES" altLang="en-US" sz="1200" b="1" dirty="0">
                <a:effectLst/>
                <a:latin typeface="inherit"/>
              </a:rPr>
              <a:t>.</a:t>
            </a:r>
            <a:endParaRPr lang="en-US" sz="1200" b="1" dirty="0"/>
          </a:p>
        </p:txBody>
      </p:sp>
      <p:pic>
        <p:nvPicPr>
          <p:cNvPr id="5" name="Imagen 2" descr="Gráfico, Diagrama&#10;&#10;Descripción generada automáticamente">
            <a:extLst>
              <a:ext uri="{FF2B5EF4-FFF2-40B4-BE49-F238E27FC236}">
                <a16:creationId xmlns:a16="http://schemas.microsoft.com/office/drawing/2014/main" id="{F6C782C7-DEFC-5787-CA48-41C118C774D9}"/>
              </a:ext>
            </a:extLst>
          </p:cNvPr>
          <p:cNvPicPr>
            <a:picLocks noChangeAspect="1"/>
          </p:cNvPicPr>
          <p:nvPr/>
        </p:nvPicPr>
        <p:blipFill rotWithShape="1">
          <a:blip r:embed="rId2">
            <a:extLst>
              <a:ext uri="{28A0092B-C50C-407E-A947-70E740481C1C}">
                <a14:useLocalDpi xmlns:a14="http://schemas.microsoft.com/office/drawing/2010/main" val="0"/>
              </a:ext>
            </a:extLst>
          </a:blip>
          <a:srcRect l="27381" t="8445" r="19761" b="15115"/>
          <a:stretch/>
        </p:blipFill>
        <p:spPr>
          <a:xfrm>
            <a:off x="367151" y="1421211"/>
            <a:ext cx="4930563" cy="4010780"/>
          </a:xfrm>
          <a:prstGeom prst="rect">
            <a:avLst/>
          </a:prstGeom>
        </p:spPr>
      </p:pic>
      <p:sp>
        <p:nvSpPr>
          <p:cNvPr id="13" name="Rectangle 12">
            <a:extLst>
              <a:ext uri="{FF2B5EF4-FFF2-40B4-BE49-F238E27FC236}">
                <a16:creationId xmlns:a16="http://schemas.microsoft.com/office/drawing/2014/main" id="{87B1B33E-1B7B-6C96-3C3E-7C939C483A2F}"/>
              </a:ext>
            </a:extLst>
          </p:cNvPr>
          <p:cNvSpPr/>
          <p:nvPr/>
        </p:nvSpPr>
        <p:spPr>
          <a:xfrm>
            <a:off x="5297714" y="1421211"/>
            <a:ext cx="1249209" cy="4005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n 4" descr="Interfaz de usuario gráfica, Texto&#10;&#10;Descripción generada automáticamente con confianza media">
            <a:extLst>
              <a:ext uri="{FF2B5EF4-FFF2-40B4-BE49-F238E27FC236}">
                <a16:creationId xmlns:a16="http://schemas.microsoft.com/office/drawing/2014/main" id="{5970D4D1-E09A-16A5-4EA0-368A74C38116}"/>
              </a:ext>
            </a:extLst>
          </p:cNvPr>
          <p:cNvPicPr>
            <a:picLocks noChangeAspect="1"/>
          </p:cNvPicPr>
          <p:nvPr/>
        </p:nvPicPr>
        <p:blipFill rotWithShape="1">
          <a:blip r:embed="rId3">
            <a:extLst>
              <a:ext uri="{28A0092B-C50C-407E-A947-70E740481C1C}">
                <a14:useLocalDpi xmlns:a14="http://schemas.microsoft.com/office/drawing/2010/main" val="0"/>
              </a:ext>
            </a:extLst>
          </a:blip>
          <a:srcRect l="22262" t="26868" r="50000" b="26760"/>
          <a:stretch/>
        </p:blipFill>
        <p:spPr>
          <a:xfrm>
            <a:off x="6546923" y="1416414"/>
            <a:ext cx="4249766" cy="401078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DAC949-41E6-CDC3-E873-000D5F7D317C}"/>
                  </a:ext>
                </a:extLst>
              </p:cNvPr>
              <p:cNvSpPr txBox="1"/>
              <p:nvPr/>
            </p:nvSpPr>
            <p:spPr>
              <a:xfrm>
                <a:off x="4858813" y="1625666"/>
                <a:ext cx="1225079" cy="610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40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𝑘</m:t>
                          </m:r>
                        </m:sup>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e>
                      </m:nary>
                    </m:oMath>
                  </m:oMathPara>
                </a14:m>
                <a:endParaRPr lang="en-US" dirty="0"/>
              </a:p>
            </p:txBody>
          </p:sp>
        </mc:Choice>
        <mc:Fallback xmlns="">
          <p:sp>
            <p:nvSpPr>
              <p:cNvPr id="17" name="TextBox 16">
                <a:extLst>
                  <a:ext uri="{FF2B5EF4-FFF2-40B4-BE49-F238E27FC236}">
                    <a16:creationId xmlns:a16="http://schemas.microsoft.com/office/drawing/2014/main" id="{4BDAC949-41E6-CDC3-E873-000D5F7D317C}"/>
                  </a:ext>
                </a:extLst>
              </p:cNvPr>
              <p:cNvSpPr txBox="1">
                <a:spLocks noRot="1" noChangeAspect="1" noMove="1" noResize="1" noEditPoints="1" noAdjustHandles="1" noChangeArrowheads="1" noChangeShapeType="1" noTextEdit="1"/>
              </p:cNvSpPr>
              <p:nvPr/>
            </p:nvSpPr>
            <p:spPr>
              <a:xfrm>
                <a:off x="4858813" y="1625666"/>
                <a:ext cx="1225079" cy="61016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657D831-50C2-3563-96C5-6C941BC693F9}"/>
                  </a:ext>
                </a:extLst>
              </p:cNvPr>
              <p:cNvSpPr txBox="1"/>
              <p:nvPr/>
            </p:nvSpPr>
            <p:spPr>
              <a:xfrm>
                <a:off x="4881648" y="2761834"/>
                <a:ext cx="1338828" cy="610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40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𝑘</m:t>
                          </m:r>
                        </m:sup>
                        <m:e>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b="0" i="1" smtClean="0">
                                  <a:latin typeface="Cambria Math" panose="02040503050406030204" pitchFamily="18" charset="0"/>
                                </a:rPr>
                                <m:t>)</m:t>
                              </m:r>
                            </m:e>
                            <m:sup>
                              <m:r>
                                <a:rPr lang="en-US" sz="1400" b="0" i="1" smtClean="0">
                                  <a:latin typeface="Cambria Math" panose="02040503050406030204" pitchFamily="18" charset="0"/>
                                </a:rPr>
                                <m:t>2</m:t>
                              </m:r>
                            </m:sup>
                          </m:sSup>
                        </m:e>
                      </m:nary>
                    </m:oMath>
                  </m:oMathPara>
                </a14:m>
                <a:endParaRPr lang="en-US" dirty="0"/>
              </a:p>
            </p:txBody>
          </p:sp>
        </mc:Choice>
        <mc:Fallback xmlns="">
          <p:sp>
            <p:nvSpPr>
              <p:cNvPr id="18" name="TextBox 17">
                <a:extLst>
                  <a:ext uri="{FF2B5EF4-FFF2-40B4-BE49-F238E27FC236}">
                    <a16:creationId xmlns:a16="http://schemas.microsoft.com/office/drawing/2014/main" id="{5657D831-50C2-3563-96C5-6C941BC693F9}"/>
                  </a:ext>
                </a:extLst>
              </p:cNvPr>
              <p:cNvSpPr txBox="1">
                <a:spLocks noRot="1" noChangeAspect="1" noMove="1" noResize="1" noEditPoints="1" noAdjustHandles="1" noChangeArrowheads="1" noChangeShapeType="1" noTextEdit="1"/>
              </p:cNvSpPr>
              <p:nvPr/>
            </p:nvSpPr>
            <p:spPr>
              <a:xfrm>
                <a:off x="4881648" y="2761834"/>
                <a:ext cx="1338828" cy="610167"/>
              </a:xfrm>
              <a:prstGeom prst="rect">
                <a:avLst/>
              </a:prstGeom>
              <a:blipFill>
                <a:blip r:embed="rId5"/>
                <a:stretch>
                  <a:fillRect b="-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8FC373F-76D0-E4D6-CE1E-4F83F8FC3D5B}"/>
                  </a:ext>
                </a:extLst>
              </p:cNvPr>
              <p:cNvSpPr txBox="1"/>
              <p:nvPr/>
            </p:nvSpPr>
            <p:spPr>
              <a:xfrm>
                <a:off x="4868503" y="3929910"/>
                <a:ext cx="1830694" cy="610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40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𝑘</m:t>
                          </m:r>
                        </m:sup>
                        <m:e>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b="0" i="1" smtClean="0">
                                      <a:latin typeface="Cambria Math" panose="02040503050406030204" pitchFamily="18" charset="0"/>
                                    </a:rPr>
                                    <m:t>|)</m:t>
                                  </m:r>
                                </m:e>
                                <m:sup>
                                  <m:r>
                                    <a:rPr lang="en-US" sz="1400" b="0" i="1" smtClean="0">
                                      <a:latin typeface="Cambria Math" panose="02040503050406030204" pitchFamily="18" charset="0"/>
                                    </a:rPr>
                                    <m:t>𝑦</m:t>
                                  </m:r>
                                </m:sup>
                              </m:sSup>
                              <m:r>
                                <a:rPr lang="en-US" sz="1400" b="0" i="1" smtClean="0">
                                  <a:latin typeface="Cambria Math" panose="02040503050406030204" pitchFamily="18" charset="0"/>
                                </a:rPr>
                                <m:t>]</m:t>
                              </m:r>
                            </m:e>
                            <m:sup>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𝑦</m:t>
                                  </m:r>
                                </m:den>
                              </m:f>
                            </m:sup>
                          </m:sSup>
                        </m:e>
                      </m:nary>
                    </m:oMath>
                  </m:oMathPara>
                </a14:m>
                <a:endParaRPr lang="en-US" dirty="0"/>
              </a:p>
            </p:txBody>
          </p:sp>
        </mc:Choice>
        <mc:Fallback xmlns="">
          <p:sp>
            <p:nvSpPr>
              <p:cNvPr id="19" name="TextBox 18">
                <a:extLst>
                  <a:ext uri="{FF2B5EF4-FFF2-40B4-BE49-F238E27FC236}">
                    <a16:creationId xmlns:a16="http://schemas.microsoft.com/office/drawing/2014/main" id="{08FC373F-76D0-E4D6-CE1E-4F83F8FC3D5B}"/>
                  </a:ext>
                </a:extLst>
              </p:cNvPr>
              <p:cNvSpPr txBox="1">
                <a:spLocks noRot="1" noChangeAspect="1" noMove="1" noResize="1" noEditPoints="1" noAdjustHandles="1" noChangeArrowheads="1" noChangeShapeType="1" noTextEdit="1"/>
              </p:cNvSpPr>
              <p:nvPr/>
            </p:nvSpPr>
            <p:spPr>
              <a:xfrm>
                <a:off x="4868503" y="3929910"/>
                <a:ext cx="1830694" cy="610167"/>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21C99B5-28D5-7CDD-0DBF-58F2C5C01170}"/>
              </a:ext>
            </a:extLst>
          </p:cNvPr>
          <p:cNvSpPr txBox="1"/>
          <p:nvPr/>
        </p:nvSpPr>
        <p:spPr>
          <a:xfrm>
            <a:off x="4826657" y="2284161"/>
            <a:ext cx="1604256" cy="276999"/>
          </a:xfrm>
          <a:prstGeom prst="rect">
            <a:avLst/>
          </a:prstGeom>
          <a:noFill/>
        </p:spPr>
        <p:txBody>
          <a:bodyPr wrap="square">
            <a:spAutoFit/>
          </a:bodyPr>
          <a:lstStyle/>
          <a:p>
            <a:pPr algn="r"/>
            <a:r>
              <a:rPr lang="en-US" altLang="en-US" sz="1200" dirty="0">
                <a:effectLst/>
                <a:latin typeface="inherit"/>
              </a:rPr>
              <a:t>Distancia Manhattan</a:t>
            </a:r>
            <a:r>
              <a:rPr lang="es-ES" altLang="en-US" sz="1200" dirty="0">
                <a:effectLst/>
                <a:latin typeface="inherit"/>
              </a:rPr>
              <a:t>.</a:t>
            </a:r>
            <a:endParaRPr lang="en-US" sz="1200" dirty="0"/>
          </a:p>
        </p:txBody>
      </p:sp>
      <p:sp>
        <p:nvSpPr>
          <p:cNvPr id="21" name="TextBox 20">
            <a:extLst>
              <a:ext uri="{FF2B5EF4-FFF2-40B4-BE49-F238E27FC236}">
                <a16:creationId xmlns:a16="http://schemas.microsoft.com/office/drawing/2014/main" id="{8AD8D8F9-F018-6AD7-DA5C-420441E653A0}"/>
              </a:ext>
            </a:extLst>
          </p:cNvPr>
          <p:cNvSpPr txBox="1"/>
          <p:nvPr/>
        </p:nvSpPr>
        <p:spPr>
          <a:xfrm>
            <a:off x="4805326" y="3441069"/>
            <a:ext cx="1604256" cy="276999"/>
          </a:xfrm>
          <a:prstGeom prst="rect">
            <a:avLst/>
          </a:prstGeom>
          <a:noFill/>
        </p:spPr>
        <p:txBody>
          <a:bodyPr wrap="square">
            <a:spAutoFit/>
          </a:bodyPr>
          <a:lstStyle/>
          <a:p>
            <a:pPr algn="r"/>
            <a:r>
              <a:rPr lang="en-US" altLang="en-US" sz="1200" dirty="0">
                <a:effectLst/>
                <a:latin typeface="inherit"/>
              </a:rPr>
              <a:t>Distancia Euclidiana</a:t>
            </a:r>
            <a:r>
              <a:rPr lang="es-ES" altLang="en-US" sz="1200" dirty="0">
                <a:effectLst/>
                <a:latin typeface="inherit"/>
              </a:rPr>
              <a:t>.</a:t>
            </a:r>
            <a:endParaRPr lang="en-US" sz="1200" dirty="0"/>
          </a:p>
        </p:txBody>
      </p:sp>
      <p:sp>
        <p:nvSpPr>
          <p:cNvPr id="22" name="TextBox 21">
            <a:extLst>
              <a:ext uri="{FF2B5EF4-FFF2-40B4-BE49-F238E27FC236}">
                <a16:creationId xmlns:a16="http://schemas.microsoft.com/office/drawing/2014/main" id="{A8742CA2-DF53-1FE0-ADA5-6C0417D46100}"/>
              </a:ext>
            </a:extLst>
          </p:cNvPr>
          <p:cNvSpPr txBox="1"/>
          <p:nvPr/>
        </p:nvSpPr>
        <p:spPr>
          <a:xfrm>
            <a:off x="4884397" y="4569877"/>
            <a:ext cx="1604256" cy="276999"/>
          </a:xfrm>
          <a:prstGeom prst="rect">
            <a:avLst/>
          </a:prstGeom>
          <a:noFill/>
        </p:spPr>
        <p:txBody>
          <a:bodyPr wrap="square">
            <a:spAutoFit/>
          </a:bodyPr>
          <a:lstStyle/>
          <a:p>
            <a:pPr algn="r"/>
            <a:r>
              <a:rPr lang="en-US" altLang="en-US" sz="1200" dirty="0">
                <a:effectLst/>
                <a:latin typeface="inherit"/>
              </a:rPr>
              <a:t>Distancia Minkowski</a:t>
            </a:r>
            <a:r>
              <a:rPr lang="es-ES" altLang="en-US" sz="1200" dirty="0">
                <a:effectLst/>
                <a:latin typeface="inherit"/>
              </a:rPr>
              <a:t>.</a:t>
            </a:r>
            <a:endParaRPr lang="en-US" sz="1200" dirty="0"/>
          </a:p>
        </p:txBody>
      </p:sp>
      <p:sp>
        <p:nvSpPr>
          <p:cNvPr id="23" name="TextBox 22">
            <a:extLst>
              <a:ext uri="{FF2B5EF4-FFF2-40B4-BE49-F238E27FC236}">
                <a16:creationId xmlns:a16="http://schemas.microsoft.com/office/drawing/2014/main" id="{10916BE4-8B33-F15B-09C1-495E9F1234D4}"/>
              </a:ext>
            </a:extLst>
          </p:cNvPr>
          <p:cNvSpPr txBox="1"/>
          <p:nvPr/>
        </p:nvSpPr>
        <p:spPr>
          <a:xfrm>
            <a:off x="8331200" y="956467"/>
            <a:ext cx="2732280" cy="369332"/>
          </a:xfrm>
          <a:prstGeom prst="rect">
            <a:avLst/>
          </a:prstGeom>
          <a:noFill/>
        </p:spPr>
        <p:txBody>
          <a:bodyPr wrap="square">
            <a:spAutoFit/>
          </a:bodyPr>
          <a:lstStyle/>
          <a:p>
            <a:pPr marL="0" indent="0" algn="l" eaLnBrk="0" fontAlgn="base" hangingPunct="0">
              <a:spcBef>
                <a:spcPct val="0"/>
              </a:spcBef>
              <a:spcAft>
                <a:spcPts val="600"/>
              </a:spcAft>
              <a:buNone/>
            </a:pPr>
            <a:r>
              <a:rPr lang="es-ES" altLang="en-US" sz="1800" dirty="0">
                <a:effectLst/>
                <a:latin typeface="inherit"/>
              </a:rPr>
              <a:t>K Vecin</a:t>
            </a:r>
            <a:r>
              <a:rPr lang="es-ES" altLang="en-US" dirty="0">
                <a:latin typeface="inherit"/>
              </a:rPr>
              <a:t>os Más Cercanos</a:t>
            </a:r>
            <a:r>
              <a:rPr lang="en-US" altLang="en-US" sz="1800" dirty="0">
                <a:effectLst/>
                <a:latin typeface="inherit"/>
              </a:rPr>
              <a:t>.</a:t>
            </a:r>
            <a:endParaRPr lang="es-ES" altLang="en-US" sz="1800" dirty="0">
              <a:effectLst/>
              <a:latin typeface="inherit"/>
            </a:endParaRPr>
          </a:p>
        </p:txBody>
      </p:sp>
      <p:sp>
        <p:nvSpPr>
          <p:cNvPr id="24" name="CuadroTexto 9">
            <a:extLst>
              <a:ext uri="{FF2B5EF4-FFF2-40B4-BE49-F238E27FC236}">
                <a16:creationId xmlns:a16="http://schemas.microsoft.com/office/drawing/2014/main" id="{80936413-7434-F6C0-D0E6-30384FD8AFBA}"/>
              </a:ext>
            </a:extLst>
          </p:cNvPr>
          <p:cNvSpPr txBox="1"/>
          <p:nvPr/>
        </p:nvSpPr>
        <p:spPr>
          <a:xfrm>
            <a:off x="8532093" y="4540077"/>
            <a:ext cx="1845621" cy="461665"/>
          </a:xfrm>
          <a:prstGeom prst="rect">
            <a:avLst/>
          </a:prstGeom>
          <a:solidFill>
            <a:schemeClr val="bg1"/>
          </a:solidFill>
        </p:spPr>
        <p:txBody>
          <a:bodyPr wrap="square">
            <a:spAutoFit/>
          </a:bodyPr>
          <a:lstStyle/>
          <a:p>
            <a:r>
              <a:rPr lang="en-US" sz="1200" dirty="0">
                <a:solidFill>
                  <a:srgbClr val="000000"/>
                </a:solidFill>
                <a:latin typeface="Consolas" panose="020B0609020204030204" pitchFamily="49" charset="0"/>
              </a:rPr>
              <a:t>K: 5</a:t>
            </a:r>
            <a:endParaRPr lang="en-US" sz="1200" b="0" i="0" dirty="0">
              <a:solidFill>
                <a:srgbClr val="000000"/>
              </a:solidFill>
              <a:effectLst/>
              <a:latin typeface="Consolas" panose="020B0609020204030204" pitchFamily="49" charset="0"/>
            </a:endParaRPr>
          </a:p>
          <a:p>
            <a:r>
              <a:rPr lang="en-US" sz="1200" dirty="0">
                <a:solidFill>
                  <a:srgbClr val="000000"/>
                </a:solidFill>
                <a:latin typeface="Consolas" panose="020B0609020204030204" pitchFamily="49" charset="0"/>
              </a:rPr>
              <a:t>Accuracy: </a:t>
            </a:r>
            <a:r>
              <a:rPr lang="en-US" sz="1200" b="1" dirty="0">
                <a:solidFill>
                  <a:srgbClr val="000000"/>
                </a:solidFill>
                <a:latin typeface="Consolas" panose="020B0609020204030204" pitchFamily="49" charset="0"/>
              </a:rPr>
              <a:t>0.97</a:t>
            </a:r>
            <a:endParaRPr lang="en-US" sz="1200" b="1" dirty="0"/>
          </a:p>
        </p:txBody>
      </p:sp>
    </p:spTree>
    <p:extLst>
      <p:ext uri="{BB962C8B-B14F-4D97-AF65-F5344CB8AC3E}">
        <p14:creationId xmlns:p14="http://schemas.microsoft.com/office/powerpoint/2010/main" val="2798177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RESULTADOS Y ANÁLISIS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sp>
        <p:nvSpPr>
          <p:cNvPr id="3" name="TextBox 2">
            <a:extLst>
              <a:ext uri="{FF2B5EF4-FFF2-40B4-BE49-F238E27FC236}">
                <a16:creationId xmlns:a16="http://schemas.microsoft.com/office/drawing/2014/main" id="{EBE4442A-6D81-63C1-773D-6B66440ACA4C}"/>
              </a:ext>
            </a:extLst>
          </p:cNvPr>
          <p:cNvSpPr txBox="1"/>
          <p:nvPr/>
        </p:nvSpPr>
        <p:spPr>
          <a:xfrm>
            <a:off x="5021580" y="5600291"/>
            <a:ext cx="5939327" cy="276999"/>
          </a:xfrm>
          <a:prstGeom prst="rect">
            <a:avLst/>
          </a:prstGeom>
          <a:noFill/>
        </p:spPr>
        <p:txBody>
          <a:bodyPr wrap="square">
            <a:spAutoFit/>
          </a:bodyPr>
          <a:lstStyle/>
          <a:p>
            <a:pPr algn="r"/>
            <a:r>
              <a:rPr lang="en-US" altLang="en-US" sz="1200" b="1" dirty="0">
                <a:effectLst/>
                <a:latin typeface="inherit"/>
              </a:rPr>
              <a:t>Datos obtenidos tras la </a:t>
            </a:r>
            <a:r>
              <a:rPr lang="en-US" altLang="en-US" sz="1200" b="1" dirty="0">
                <a:latin typeface="inherit"/>
              </a:rPr>
              <a:t>aplicación de Árboles de Decisión</a:t>
            </a:r>
            <a:r>
              <a:rPr lang="es-ES" altLang="en-US" sz="1200" b="1" dirty="0">
                <a:effectLst/>
                <a:latin typeface="inherit"/>
              </a:rPr>
              <a:t>.</a:t>
            </a:r>
            <a:endParaRPr lang="en-US" sz="1200" b="1" dirty="0"/>
          </a:p>
        </p:txBody>
      </p:sp>
      <p:pic>
        <p:nvPicPr>
          <p:cNvPr id="2" name="Imagen 4" descr="Diagrama&#10;&#10;Descripción generada automáticamente con confianza baja">
            <a:extLst>
              <a:ext uri="{FF2B5EF4-FFF2-40B4-BE49-F238E27FC236}">
                <a16:creationId xmlns:a16="http://schemas.microsoft.com/office/drawing/2014/main" id="{EEB06EAC-2212-A816-9299-4064361709A4}"/>
              </a:ext>
            </a:extLst>
          </p:cNvPr>
          <p:cNvPicPr>
            <a:picLocks noChangeAspect="1"/>
          </p:cNvPicPr>
          <p:nvPr/>
        </p:nvPicPr>
        <p:blipFill rotWithShape="1">
          <a:blip r:embed="rId2">
            <a:extLst>
              <a:ext uri="{28A0092B-C50C-407E-A947-70E740481C1C}">
                <a14:useLocalDpi xmlns:a14="http://schemas.microsoft.com/office/drawing/2010/main" val="0"/>
              </a:ext>
            </a:extLst>
          </a:blip>
          <a:srcRect l="15796" t="8022" r="15652" b="5857"/>
          <a:stretch/>
        </p:blipFill>
        <p:spPr>
          <a:xfrm>
            <a:off x="372060" y="1416414"/>
            <a:ext cx="5657951" cy="3996258"/>
          </a:xfrm>
          <a:prstGeom prst="rect">
            <a:avLst/>
          </a:prstGeom>
        </p:spPr>
      </p:pic>
      <p:pic>
        <p:nvPicPr>
          <p:cNvPr id="12" name="Imagen 4" descr="Interfaz de usuario gráfica, Texto, Aplicación&#10;&#10;Descripción generada automáticamente">
            <a:extLst>
              <a:ext uri="{FF2B5EF4-FFF2-40B4-BE49-F238E27FC236}">
                <a16:creationId xmlns:a16="http://schemas.microsoft.com/office/drawing/2014/main" id="{E57EC02B-AA8D-519F-C0D4-D25FE8942B78}"/>
              </a:ext>
            </a:extLst>
          </p:cNvPr>
          <p:cNvPicPr>
            <a:picLocks noChangeAspect="1"/>
          </p:cNvPicPr>
          <p:nvPr/>
        </p:nvPicPr>
        <p:blipFill rotWithShape="1">
          <a:blip r:embed="rId3">
            <a:extLst>
              <a:ext uri="{28A0092B-C50C-407E-A947-70E740481C1C}">
                <a14:useLocalDpi xmlns:a14="http://schemas.microsoft.com/office/drawing/2010/main" val="0"/>
              </a:ext>
            </a:extLst>
          </a:blip>
          <a:srcRect l="22262" t="33219" r="50000" b="21679"/>
          <a:stretch/>
        </p:blipFill>
        <p:spPr>
          <a:xfrm>
            <a:off x="6513463" y="1416414"/>
            <a:ext cx="4369287" cy="3996258"/>
          </a:xfrm>
          <a:prstGeom prst="rect">
            <a:avLst/>
          </a:prstGeom>
        </p:spPr>
      </p:pic>
      <p:sp>
        <p:nvSpPr>
          <p:cNvPr id="13" name="Rectangle 12">
            <a:extLst>
              <a:ext uri="{FF2B5EF4-FFF2-40B4-BE49-F238E27FC236}">
                <a16:creationId xmlns:a16="http://schemas.microsoft.com/office/drawing/2014/main" id="{28D0D03C-EB13-9BFB-C7E6-C5D032747791}"/>
              </a:ext>
            </a:extLst>
          </p:cNvPr>
          <p:cNvSpPr/>
          <p:nvPr/>
        </p:nvSpPr>
        <p:spPr>
          <a:xfrm>
            <a:off x="6030010" y="1416414"/>
            <a:ext cx="483453" cy="3996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9AD3A01-BF37-7C33-D972-BD3340FB401C}"/>
              </a:ext>
            </a:extLst>
          </p:cNvPr>
          <p:cNvSpPr txBox="1"/>
          <p:nvPr/>
        </p:nvSpPr>
        <p:spPr>
          <a:xfrm>
            <a:off x="8853714" y="956467"/>
            <a:ext cx="2209766" cy="369332"/>
          </a:xfrm>
          <a:prstGeom prst="rect">
            <a:avLst/>
          </a:prstGeom>
          <a:noFill/>
        </p:spPr>
        <p:txBody>
          <a:bodyPr wrap="square">
            <a:spAutoFit/>
          </a:bodyPr>
          <a:lstStyle/>
          <a:p>
            <a:pPr marL="0" indent="0" algn="l" eaLnBrk="0" fontAlgn="base" hangingPunct="0">
              <a:spcBef>
                <a:spcPct val="0"/>
              </a:spcBef>
              <a:spcAft>
                <a:spcPts val="600"/>
              </a:spcAft>
              <a:buNone/>
            </a:pPr>
            <a:r>
              <a:rPr lang="es-ES" altLang="en-US" sz="1800" dirty="0">
                <a:effectLst/>
                <a:latin typeface="inherit"/>
              </a:rPr>
              <a:t>Árboles de </a:t>
            </a:r>
            <a:r>
              <a:rPr lang="es-ES" altLang="en-US" dirty="0">
                <a:latin typeface="inherit"/>
              </a:rPr>
              <a:t>D</a:t>
            </a:r>
            <a:r>
              <a:rPr lang="es-ES" altLang="en-US" sz="1800" dirty="0">
                <a:effectLst/>
                <a:latin typeface="inherit"/>
              </a:rPr>
              <a:t>ecisi</a:t>
            </a:r>
            <a:r>
              <a:rPr lang="es-ES" altLang="en-US" dirty="0">
                <a:latin typeface="inherit"/>
              </a:rPr>
              <a:t>ón</a:t>
            </a:r>
            <a:r>
              <a:rPr lang="en-US" altLang="en-US" sz="1800" dirty="0">
                <a:effectLst/>
                <a:latin typeface="inherit"/>
              </a:rPr>
              <a:t>.</a:t>
            </a:r>
            <a:endParaRPr lang="es-ES" altLang="en-US" sz="1800" dirty="0">
              <a:effectLst/>
              <a:latin typeface="inherit"/>
            </a:endParaRPr>
          </a:p>
        </p:txBody>
      </p:sp>
      <p:sp>
        <p:nvSpPr>
          <p:cNvPr id="15" name="CuadroTexto 9">
            <a:extLst>
              <a:ext uri="{FF2B5EF4-FFF2-40B4-BE49-F238E27FC236}">
                <a16:creationId xmlns:a16="http://schemas.microsoft.com/office/drawing/2014/main" id="{4600F634-650A-08D3-DD64-1DD23851BF61}"/>
              </a:ext>
            </a:extLst>
          </p:cNvPr>
          <p:cNvSpPr txBox="1"/>
          <p:nvPr/>
        </p:nvSpPr>
        <p:spPr>
          <a:xfrm>
            <a:off x="8698106" y="4383482"/>
            <a:ext cx="1845621" cy="830997"/>
          </a:xfrm>
          <a:prstGeom prst="rect">
            <a:avLst/>
          </a:prstGeom>
          <a:solidFill>
            <a:schemeClr val="bg1"/>
          </a:solidFill>
        </p:spPr>
        <p:txBody>
          <a:bodyPr wrap="square">
            <a:spAutoFit/>
          </a:bodyPr>
          <a:lstStyle/>
          <a:p>
            <a:r>
              <a:rPr lang="en-US" sz="1200" b="0" i="0" dirty="0">
                <a:solidFill>
                  <a:srgbClr val="000000"/>
                </a:solidFill>
                <a:effectLst/>
                <a:latin typeface="Consolas" panose="020B0609020204030204" pitchFamily="49" charset="0"/>
              </a:rPr>
              <a:t>Random state: 0</a:t>
            </a:r>
          </a:p>
          <a:p>
            <a:r>
              <a:rPr lang="en-US" sz="1200" b="0" i="0" dirty="0">
                <a:solidFill>
                  <a:srgbClr val="000000"/>
                </a:solidFill>
                <a:effectLst/>
                <a:latin typeface="Consolas" panose="020B0609020204030204" pitchFamily="49" charset="0"/>
              </a:rPr>
              <a:t>Max depth: 10</a:t>
            </a:r>
          </a:p>
          <a:p>
            <a:r>
              <a:rPr lang="en-US" sz="1200" b="0" i="0" dirty="0">
                <a:solidFill>
                  <a:srgbClr val="000000"/>
                </a:solidFill>
                <a:effectLst/>
                <a:latin typeface="Consolas" panose="020B0609020204030204" pitchFamily="49" charset="0"/>
              </a:rPr>
              <a:t>Criterion: entropy</a:t>
            </a:r>
          </a:p>
          <a:p>
            <a:r>
              <a:rPr lang="en-US" sz="1200" b="0" i="0" dirty="0">
                <a:solidFill>
                  <a:srgbClr val="000000"/>
                </a:solidFill>
                <a:effectLst/>
                <a:latin typeface="Consolas" panose="020B0609020204030204" pitchFamily="49" charset="0"/>
              </a:rPr>
              <a:t>Accuracy: </a:t>
            </a:r>
            <a:r>
              <a:rPr lang="en-US" sz="1200" b="1" i="0" dirty="0">
                <a:solidFill>
                  <a:srgbClr val="000000"/>
                </a:solidFill>
                <a:effectLst/>
                <a:latin typeface="Consolas" panose="020B0609020204030204" pitchFamily="49" charset="0"/>
              </a:rPr>
              <a:t>0.99</a:t>
            </a:r>
          </a:p>
        </p:txBody>
      </p:sp>
    </p:spTree>
    <p:extLst>
      <p:ext uri="{BB962C8B-B14F-4D97-AF65-F5344CB8AC3E}">
        <p14:creationId xmlns:p14="http://schemas.microsoft.com/office/powerpoint/2010/main" val="11531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CONCLUSIONES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pic>
        <p:nvPicPr>
          <p:cNvPr id="12290" name="Picture 2" descr="Visualización de árboles de decisión en Python con PyDotPlus - Analytics  Lane">
            <a:extLst>
              <a:ext uri="{FF2B5EF4-FFF2-40B4-BE49-F238E27FC236}">
                <a16:creationId xmlns:a16="http://schemas.microsoft.com/office/drawing/2014/main" id="{210E4B3A-5E2E-BD22-7C75-159118A7B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780" y="923828"/>
            <a:ext cx="6388971" cy="4676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809BD6-579E-922E-0C33-0E18DA060D3A}"/>
              </a:ext>
            </a:extLst>
          </p:cNvPr>
          <p:cNvSpPr txBox="1"/>
          <p:nvPr/>
        </p:nvSpPr>
        <p:spPr>
          <a:xfrm>
            <a:off x="1088572" y="5600291"/>
            <a:ext cx="9872336" cy="276999"/>
          </a:xfrm>
          <a:prstGeom prst="rect">
            <a:avLst/>
          </a:prstGeom>
          <a:noFill/>
        </p:spPr>
        <p:txBody>
          <a:bodyPr wrap="square">
            <a:spAutoFit/>
          </a:bodyPr>
          <a:lstStyle/>
          <a:p>
            <a:pPr algn="r"/>
            <a:r>
              <a:rPr lang="en-US" altLang="en-US" sz="1200" b="1" dirty="0">
                <a:latin typeface="inherit"/>
              </a:rPr>
              <a:t>Los Árboles de Decision resulta ser el algoritmo de </a:t>
            </a:r>
            <a:r>
              <a:rPr lang="en-US" altLang="en-US" sz="1200" b="1" i="1" dirty="0">
                <a:latin typeface="inherit"/>
              </a:rPr>
              <a:t>Machine Learning </a:t>
            </a:r>
            <a:r>
              <a:rPr lang="en-US" altLang="en-US" sz="1200" b="1" dirty="0">
                <a:latin typeface="inherit"/>
              </a:rPr>
              <a:t>supervisado con mayor precisión para clasificar cuerpos celestes</a:t>
            </a:r>
            <a:r>
              <a:rPr lang="es-ES" altLang="en-US" sz="1200" b="1" dirty="0">
                <a:effectLst/>
                <a:latin typeface="inherit"/>
              </a:rPr>
              <a:t>.</a:t>
            </a:r>
            <a:endParaRPr lang="en-US" sz="1200" b="1" dirty="0"/>
          </a:p>
        </p:txBody>
      </p:sp>
      <p:sp>
        <p:nvSpPr>
          <p:cNvPr id="4" name="Rectangle 1">
            <a:extLst>
              <a:ext uri="{FF2B5EF4-FFF2-40B4-BE49-F238E27FC236}">
                <a16:creationId xmlns:a16="http://schemas.microsoft.com/office/drawing/2014/main" id="{585A90BF-E011-8570-739E-F01BA95F78E7}"/>
              </a:ext>
            </a:extLst>
          </p:cNvPr>
          <p:cNvSpPr txBox="1">
            <a:spLocks noChangeArrowheads="1"/>
          </p:cNvSpPr>
          <p:nvPr/>
        </p:nvSpPr>
        <p:spPr bwMode="auto">
          <a:xfrm>
            <a:off x="367151" y="1124534"/>
            <a:ext cx="4019319" cy="365066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7457" rIns="0" bIns="-17457" numCol="1" anchor="ctr" anchorCtr="0" compatLnSpc="1">
            <a:prstTxWarp prst="textNoShape">
              <a:avLst/>
            </a:prstTxWarp>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0" fontAlgn="base" hangingPunct="0">
              <a:spcBef>
                <a:spcPct val="0"/>
              </a:spcBef>
              <a:spcAft>
                <a:spcPts val="600"/>
              </a:spcAft>
              <a:buNone/>
            </a:pPr>
            <a:r>
              <a:rPr lang="en-US" altLang="en-US" sz="2000" dirty="0">
                <a:effectLst/>
                <a:latin typeface="inherit"/>
              </a:rPr>
              <a:t>   Pese a contar con un </a:t>
            </a:r>
            <a:r>
              <a:rPr lang="es-MX" altLang="en-US" sz="2000" dirty="0">
                <a:effectLst/>
                <a:latin typeface="inherit"/>
              </a:rPr>
              <a:t>truncamiento</a:t>
            </a:r>
            <a:r>
              <a:rPr lang="en-US" altLang="en-US" sz="2000" dirty="0">
                <a:effectLst/>
                <a:latin typeface="inherit"/>
              </a:rPr>
              <a:t> en el nivel 10 de bifurcaciones, los árboles de decisión implementados en las colecciones de </a:t>
            </a:r>
            <a:r>
              <a:rPr lang="en-US" altLang="en-US" sz="2000" i="1" dirty="0">
                <a:effectLst/>
                <a:latin typeface="inherit"/>
              </a:rPr>
              <a:t>SDDS Data Releases </a:t>
            </a:r>
            <a:r>
              <a:rPr lang="en-US" altLang="en-US" sz="2000" dirty="0">
                <a:effectLst/>
                <a:latin typeface="inherit"/>
              </a:rPr>
              <a:t>16 y 17 , a diferencia de otros métodos computacionales, resulta ser el mejor algoritmo de </a:t>
            </a:r>
            <a:r>
              <a:rPr lang="en-US" altLang="en-US" sz="2000" i="1" dirty="0">
                <a:effectLst/>
                <a:latin typeface="inherit"/>
              </a:rPr>
              <a:t>Machine Learning </a:t>
            </a:r>
            <a:r>
              <a:rPr lang="en-US" altLang="en-US" sz="2000" dirty="0">
                <a:effectLst/>
                <a:latin typeface="inherit"/>
              </a:rPr>
              <a:t>que ha permitido clasificar estrellas, quásares y galaxias con un menor margen de error en el proceso, una exactitud del 0.99, un coeficiente de </a:t>
            </a:r>
            <a:r>
              <a:rPr lang="en-US" altLang="en-US" sz="2000" dirty="0" err="1">
                <a:effectLst/>
                <a:latin typeface="inherit"/>
              </a:rPr>
              <a:t>precisión</a:t>
            </a:r>
            <a:r>
              <a:rPr lang="en-US" altLang="en-US" sz="2000" dirty="0">
                <a:effectLst/>
                <a:latin typeface="inherit"/>
              </a:rPr>
              <a:t> significativo.</a:t>
            </a:r>
            <a:endParaRPr lang="es-ES" altLang="en-US" sz="2000" dirty="0">
              <a:effectLst/>
              <a:latin typeface="inherit"/>
            </a:endParaRPr>
          </a:p>
        </p:txBody>
      </p:sp>
    </p:spTree>
    <p:extLst>
      <p:ext uri="{BB962C8B-B14F-4D97-AF65-F5344CB8AC3E}">
        <p14:creationId xmlns:p14="http://schemas.microsoft.com/office/powerpoint/2010/main" val="208128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Fuentes de información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sp>
        <p:nvSpPr>
          <p:cNvPr id="2" name="CuadroTexto 1">
            <a:extLst>
              <a:ext uri="{FF2B5EF4-FFF2-40B4-BE49-F238E27FC236}">
                <a16:creationId xmlns:a16="http://schemas.microsoft.com/office/drawing/2014/main" id="{2F7E9AF6-AFAF-434B-A352-312994ACE696}"/>
              </a:ext>
            </a:extLst>
          </p:cNvPr>
          <p:cNvSpPr txBox="1"/>
          <p:nvPr/>
        </p:nvSpPr>
        <p:spPr>
          <a:xfrm>
            <a:off x="471340" y="1234911"/>
            <a:ext cx="9624767" cy="5078313"/>
          </a:xfrm>
          <a:prstGeom prst="rect">
            <a:avLst/>
          </a:prstGeom>
          <a:noFill/>
        </p:spPr>
        <p:txBody>
          <a:bodyPr wrap="square" rtlCol="0">
            <a:spAutoFit/>
          </a:bodyPr>
          <a:lstStyle/>
          <a:p>
            <a:pPr marL="285750" indent="-285750">
              <a:buFont typeface="Arial" panose="020B0604020202020204" pitchFamily="34" charset="0"/>
              <a:buChar char="•"/>
            </a:pPr>
            <a:r>
              <a:rPr lang="es-ES" dirty="0"/>
              <a:t>"SDSS Data Releases". https://www.sdss.org/science/data-release-publications (accedido el 14 de octubre de 2022).</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SDSS. https://www.sdss.org/ (accedido el 14 de octubre de 2022).</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n-US" dirty="0"/>
              <a:t>"Southern Ring Nebula (NIRCam and MIRI Images Side by Side)". WebbTelescope.org https://webbtelescope.org/contents/media/images/2022/033/01G709QXZPFH83NZFAFP66WVCZ?keyword=ngc%203132 (accedido el 14 de octubre de 2022).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s-ES" dirty="0"/>
              <a:t>"IMAGES". HubbleSite.org. https://hubblesite.org/resource-gallery/images (accedido el 14 de octubre de 2022).</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"scikit-learn: machine learning in Python — scikit-learn 1.1.2 documentation". scikit-learn: machine learning in Python — scikit-learn 0.16.1 documentation. https://scikit-learn.org/stable/ (accedido el 14 de octubre de 2022).</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726160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INTRODUCCIÓN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pic>
        <p:nvPicPr>
          <p:cNvPr id="1026" name="Picture 2" descr="A Glowing Pool of Light: Planetary Nebula NGC 3132">
            <a:extLst>
              <a:ext uri="{FF2B5EF4-FFF2-40B4-BE49-F238E27FC236}">
                <a16:creationId xmlns:a16="http://schemas.microsoft.com/office/drawing/2014/main" id="{0B502180-939F-6933-3ABE-30840DA54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750365" y="917879"/>
            <a:ext cx="8324287" cy="468241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
            <a:extLst>
              <a:ext uri="{FF2B5EF4-FFF2-40B4-BE49-F238E27FC236}">
                <a16:creationId xmlns:a16="http://schemas.microsoft.com/office/drawing/2014/main" id="{DF19B75E-2180-8793-17C8-49A426C26FF0}"/>
              </a:ext>
            </a:extLst>
          </p:cNvPr>
          <p:cNvSpPr txBox="1">
            <a:spLocks noChangeArrowheads="1"/>
          </p:cNvSpPr>
          <p:nvPr/>
        </p:nvSpPr>
        <p:spPr bwMode="auto">
          <a:xfrm>
            <a:off x="367151" y="1124535"/>
            <a:ext cx="4019319" cy="331494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7457" rIns="0" bIns="-17457" numCol="1" anchor="ctr" anchorCtr="0" compatLnSpc="1">
            <a:prstTxWarp prst="textNoShape">
              <a:avLst/>
            </a:prstTxWarp>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0" fontAlgn="base" hangingPunct="0">
              <a:spcBef>
                <a:spcPct val="0"/>
              </a:spcBef>
              <a:spcAft>
                <a:spcPts val="600"/>
              </a:spcAft>
              <a:buNone/>
            </a:pPr>
            <a:r>
              <a:rPr lang="es-ES" altLang="en-US" sz="2000" dirty="0">
                <a:effectLst/>
                <a:latin typeface="inherit"/>
              </a:rPr>
              <a:t>   Los avances científicos y tecnológicos resultan imprescindibles para la obtención de los avances en el área de la exploración espacial y el conocimiento documentado sobre el Universo.</a:t>
            </a:r>
          </a:p>
          <a:p>
            <a:pPr marL="0" indent="0" algn="l" eaLnBrk="0" fontAlgn="base" hangingPunct="0">
              <a:spcBef>
                <a:spcPct val="0"/>
              </a:spcBef>
              <a:spcAft>
                <a:spcPts val="600"/>
              </a:spcAft>
              <a:buNone/>
            </a:pPr>
            <a:r>
              <a:rPr lang="es-ES" altLang="en-US" sz="2000" dirty="0">
                <a:effectLst/>
                <a:latin typeface="inherit"/>
              </a:rPr>
              <a:t>   La era de la información, la era del BigData, ha permitido realizar incontables descubrimientos a través de la ciencia de datos, el </a:t>
            </a:r>
            <a:r>
              <a:rPr lang="es-ES" altLang="en-US" sz="2000" i="1" dirty="0">
                <a:effectLst/>
                <a:latin typeface="inherit"/>
              </a:rPr>
              <a:t>Machine Learning </a:t>
            </a:r>
            <a:r>
              <a:rPr lang="es-ES" altLang="en-US" sz="2000" dirty="0">
                <a:effectLst/>
                <a:latin typeface="inherit"/>
              </a:rPr>
              <a:t>y la inteligencia artificial.</a:t>
            </a:r>
          </a:p>
        </p:txBody>
      </p:sp>
      <p:sp>
        <p:nvSpPr>
          <p:cNvPr id="15" name="TextBox 14">
            <a:extLst>
              <a:ext uri="{FF2B5EF4-FFF2-40B4-BE49-F238E27FC236}">
                <a16:creationId xmlns:a16="http://schemas.microsoft.com/office/drawing/2014/main" id="{895E5D0D-BAD0-5270-DC07-DA1E3455BAB0}"/>
              </a:ext>
            </a:extLst>
          </p:cNvPr>
          <p:cNvSpPr txBox="1"/>
          <p:nvPr/>
        </p:nvSpPr>
        <p:spPr>
          <a:xfrm>
            <a:off x="5438776" y="5600291"/>
            <a:ext cx="5543550" cy="276999"/>
          </a:xfrm>
          <a:prstGeom prst="rect">
            <a:avLst/>
          </a:prstGeom>
          <a:noFill/>
        </p:spPr>
        <p:txBody>
          <a:bodyPr wrap="square">
            <a:spAutoFit/>
          </a:bodyPr>
          <a:lstStyle/>
          <a:p>
            <a:pPr algn="r"/>
            <a:r>
              <a:rPr lang="es-ES" altLang="en-US" sz="1200" b="1" dirty="0">
                <a:effectLst/>
                <a:latin typeface="inherit"/>
              </a:rPr>
              <a:t>NGC 3132, Nebulosa del Anillo del Sur, capturada por el telescopio espacial Hubble.</a:t>
            </a:r>
            <a:endParaRPr lang="en-US" sz="1200" b="1" dirty="0"/>
          </a:p>
        </p:txBody>
      </p:sp>
    </p:spTree>
    <p:extLst>
      <p:ext uri="{BB962C8B-B14F-4D97-AF65-F5344CB8AC3E}">
        <p14:creationId xmlns:p14="http://schemas.microsoft.com/office/powerpoint/2010/main" val="44126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INTRODUCCIÓN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pic>
        <p:nvPicPr>
          <p:cNvPr id="12" name="Picture 11" descr="A picture containing star, outdoor object, indoor&#10;&#10;Description automatically generated">
            <a:extLst>
              <a:ext uri="{FF2B5EF4-FFF2-40B4-BE49-F238E27FC236}">
                <a16:creationId xmlns:a16="http://schemas.microsoft.com/office/drawing/2014/main" id="{09BB1A17-B598-485B-167E-3A83C1A7C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035" y="503583"/>
            <a:ext cx="9829872" cy="5529305"/>
          </a:xfrm>
          <a:prstGeom prst="rect">
            <a:avLst/>
          </a:prstGeom>
        </p:spPr>
      </p:pic>
      <p:sp>
        <p:nvSpPr>
          <p:cNvPr id="2" name="TextBox 1">
            <a:extLst>
              <a:ext uri="{FF2B5EF4-FFF2-40B4-BE49-F238E27FC236}">
                <a16:creationId xmlns:a16="http://schemas.microsoft.com/office/drawing/2014/main" id="{CCC7EF35-9F6F-C7E0-3997-CADBF0B6EA54}"/>
              </a:ext>
            </a:extLst>
          </p:cNvPr>
          <p:cNvSpPr txBox="1"/>
          <p:nvPr/>
        </p:nvSpPr>
        <p:spPr>
          <a:xfrm>
            <a:off x="5021580" y="5600291"/>
            <a:ext cx="5939327" cy="276999"/>
          </a:xfrm>
          <a:prstGeom prst="rect">
            <a:avLst/>
          </a:prstGeom>
          <a:noFill/>
        </p:spPr>
        <p:txBody>
          <a:bodyPr wrap="square">
            <a:spAutoFit/>
          </a:bodyPr>
          <a:lstStyle/>
          <a:p>
            <a:pPr algn="r"/>
            <a:r>
              <a:rPr lang="es-ES" altLang="en-US" sz="1200" b="1" dirty="0">
                <a:effectLst/>
                <a:latin typeface="inherit"/>
              </a:rPr>
              <a:t>NGC 3132, Nebulosa del Anillo del Sur, capturada por el telescopio espacial James Webb.</a:t>
            </a:r>
            <a:endParaRPr lang="en-US" sz="1200" b="1" dirty="0"/>
          </a:p>
        </p:txBody>
      </p:sp>
    </p:spTree>
    <p:extLst>
      <p:ext uri="{BB962C8B-B14F-4D97-AF65-F5344CB8AC3E}">
        <p14:creationId xmlns:p14="http://schemas.microsoft.com/office/powerpoint/2010/main" val="1698224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INTRODUCCIÓN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sp>
        <p:nvSpPr>
          <p:cNvPr id="2" name="Rectangle 1">
            <a:extLst>
              <a:ext uri="{FF2B5EF4-FFF2-40B4-BE49-F238E27FC236}">
                <a16:creationId xmlns:a16="http://schemas.microsoft.com/office/drawing/2014/main" id="{DEF26EB2-5372-C9EF-5B01-ECF9D238A39D}"/>
              </a:ext>
            </a:extLst>
          </p:cNvPr>
          <p:cNvSpPr txBox="1">
            <a:spLocks noChangeArrowheads="1"/>
          </p:cNvSpPr>
          <p:nvPr/>
        </p:nvSpPr>
        <p:spPr bwMode="auto">
          <a:xfrm>
            <a:off x="367151" y="1124534"/>
            <a:ext cx="4019319" cy="463763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7457" rIns="0" bIns="-17457" numCol="1" anchor="ctr" anchorCtr="0" compatLnSpc="1">
            <a:prstTxWarp prst="textNoShape">
              <a:avLst/>
            </a:prstTxWarp>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0" fontAlgn="base" hangingPunct="0">
              <a:spcBef>
                <a:spcPct val="0"/>
              </a:spcBef>
              <a:spcAft>
                <a:spcPts val="600"/>
              </a:spcAft>
              <a:buNone/>
            </a:pPr>
            <a:r>
              <a:rPr lang="en-US" altLang="en-US" sz="2000" dirty="0">
                <a:effectLst/>
                <a:latin typeface="inherit"/>
              </a:rPr>
              <a:t>   The Sloan Digital Sky Survey s</a:t>
            </a:r>
            <a:r>
              <a:rPr lang="es-ES" altLang="en-US" sz="2000" dirty="0">
                <a:effectLst/>
                <a:latin typeface="inherit"/>
              </a:rPr>
              <a:t>e trata de un proyecto de investigación del espacio mediante imágenes en el espectro visible y de corrimiento al rojo.</a:t>
            </a:r>
          </a:p>
          <a:p>
            <a:pPr marL="0" indent="0" algn="l" eaLnBrk="0" fontAlgn="base" hangingPunct="0">
              <a:spcBef>
                <a:spcPct val="0"/>
              </a:spcBef>
              <a:spcAft>
                <a:spcPts val="600"/>
              </a:spcAft>
              <a:buNone/>
            </a:pPr>
            <a:r>
              <a:rPr lang="es-ES" altLang="en-US" sz="2000" dirty="0">
                <a:effectLst/>
                <a:latin typeface="inherit"/>
              </a:rPr>
              <a:t>   Ha creado los mapas tridimensionales con imágenes multicolores profundas de un tercio del cielo y espectros de más de tres millones de objetos astronómicos.</a:t>
            </a:r>
          </a:p>
          <a:p>
            <a:pPr marL="0" indent="0" algn="l" eaLnBrk="0" fontAlgn="base" hangingPunct="0">
              <a:spcBef>
                <a:spcPct val="0"/>
              </a:spcBef>
              <a:spcAft>
                <a:spcPts val="600"/>
              </a:spcAft>
              <a:buNone/>
            </a:pPr>
            <a:r>
              <a:rPr lang="es-ES" altLang="en-US" sz="2000" dirty="0">
                <a:effectLst/>
                <a:latin typeface="inherit"/>
              </a:rPr>
              <a:t>   Las observaciones han sido capturadas por el telescopio </a:t>
            </a:r>
            <a:r>
              <a:rPr lang="es-ES" altLang="en-US" sz="2000" i="1" dirty="0">
                <a:effectLst/>
                <a:latin typeface="inherit"/>
              </a:rPr>
              <a:t>Sloan Digital Sky Survey V</a:t>
            </a:r>
            <a:r>
              <a:rPr lang="es-ES" altLang="en-US" sz="2000" dirty="0">
                <a:effectLst/>
                <a:latin typeface="inherit"/>
              </a:rPr>
              <a:t> de ángulo amplio y de 2.5 metros situado en el observatorio Apache Point de Nuevo México, Estados Unidos de América.</a:t>
            </a:r>
          </a:p>
        </p:txBody>
      </p:sp>
      <p:pic>
        <p:nvPicPr>
          <p:cNvPr id="3" name="Picture 3" descr="SDSS Resources for Infusing Astronomy Education with Computing and Big Data  | American Astronomical Society">
            <a:extLst>
              <a:ext uri="{FF2B5EF4-FFF2-40B4-BE49-F238E27FC236}">
                <a16:creationId xmlns:a16="http://schemas.microsoft.com/office/drawing/2014/main" id="{ADBB8061-423F-C1C5-33FA-DCE090C0A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269" y="923828"/>
            <a:ext cx="2174532" cy="6721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92C2A8-3212-F7F8-7B92-EC2D6B58539F}"/>
              </a:ext>
            </a:extLst>
          </p:cNvPr>
          <p:cNvSpPr txBox="1"/>
          <p:nvPr/>
        </p:nvSpPr>
        <p:spPr>
          <a:xfrm>
            <a:off x="5021580" y="5600291"/>
            <a:ext cx="5939327" cy="276999"/>
          </a:xfrm>
          <a:prstGeom prst="rect">
            <a:avLst/>
          </a:prstGeom>
          <a:noFill/>
        </p:spPr>
        <p:txBody>
          <a:bodyPr wrap="square">
            <a:spAutoFit/>
          </a:bodyPr>
          <a:lstStyle/>
          <a:p>
            <a:pPr algn="r"/>
            <a:r>
              <a:rPr lang="es-ES" altLang="en-US" sz="1200" b="1" dirty="0">
                <a:latin typeface="inherit"/>
              </a:rPr>
              <a:t>Vista del telescopio </a:t>
            </a:r>
            <a:r>
              <a:rPr lang="es-ES" altLang="en-US" sz="1200" b="1" i="1" dirty="0">
                <a:effectLst/>
                <a:latin typeface="inherit"/>
              </a:rPr>
              <a:t>Sloan Digital Sky Survey V</a:t>
            </a:r>
            <a:r>
              <a:rPr lang="es-ES" altLang="en-US" sz="1200" b="1" dirty="0">
                <a:effectLst/>
                <a:latin typeface="inherit"/>
              </a:rPr>
              <a:t>.</a:t>
            </a:r>
            <a:endParaRPr lang="en-US" sz="1200" b="1" dirty="0"/>
          </a:p>
        </p:txBody>
      </p:sp>
      <p:pic>
        <p:nvPicPr>
          <p:cNvPr id="4098" name="Picture 2" descr="The SDSS telescope">
            <a:extLst>
              <a:ext uri="{FF2B5EF4-FFF2-40B4-BE49-F238E27FC236}">
                <a16:creationId xmlns:a16="http://schemas.microsoft.com/office/drawing/2014/main" id="{AD1BECCD-6A60-8E0D-0164-15C1DF7DAE13}"/>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029150" y="1248229"/>
            <a:ext cx="4853601" cy="435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631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METODOLOGÍA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sp>
        <p:nvSpPr>
          <p:cNvPr id="2" name="Rectangle 1">
            <a:extLst>
              <a:ext uri="{FF2B5EF4-FFF2-40B4-BE49-F238E27FC236}">
                <a16:creationId xmlns:a16="http://schemas.microsoft.com/office/drawing/2014/main" id="{54028866-00F5-D006-06BF-2675585F6EBD}"/>
              </a:ext>
            </a:extLst>
          </p:cNvPr>
          <p:cNvSpPr txBox="1">
            <a:spLocks noChangeArrowheads="1"/>
          </p:cNvSpPr>
          <p:nvPr/>
        </p:nvSpPr>
        <p:spPr bwMode="auto">
          <a:xfrm>
            <a:off x="367151" y="1124534"/>
            <a:ext cx="5728848" cy="4752755"/>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7457" rIns="0" bIns="-17457" numCol="1" anchor="ctr" anchorCtr="0" compatLnSpc="1">
            <a:prstTxWarp prst="textNoShape">
              <a:avLst/>
            </a:prstTxWarp>
            <a:normAutofit lnSpcReduction="10000"/>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0" fontAlgn="base" hangingPunct="0">
              <a:spcBef>
                <a:spcPct val="0"/>
              </a:spcBef>
              <a:spcAft>
                <a:spcPts val="600"/>
              </a:spcAft>
              <a:buNone/>
            </a:pPr>
            <a:r>
              <a:rPr lang="es-ES" altLang="en-US" sz="2000" dirty="0">
                <a:effectLst/>
                <a:latin typeface="inherit"/>
              </a:rPr>
              <a:t>   Sloan Digital Sky Survey ha permitido la difusión pública de grandes volúmenes de datos a través de sus bases de datos, los SDSS Data Release 16 y 17. Las publicaciones de datos SDSS son acumulativas, por lo que DR17 incluye toda la cobertura del cielo de publicaciones anteriores, esto desde julio de 2014. Estas colecciones incluyen 6 tipos de observaciones:</a:t>
            </a:r>
          </a:p>
          <a:p>
            <a:pPr algn="l" eaLnBrk="0" fontAlgn="base" hangingPunct="0">
              <a:spcBef>
                <a:spcPct val="0"/>
              </a:spcBef>
              <a:spcAft>
                <a:spcPts val="600"/>
              </a:spcAft>
            </a:pPr>
            <a:endParaRPr lang="es-ES" altLang="en-US" sz="2000" dirty="0">
              <a:effectLst/>
              <a:latin typeface="inherit"/>
            </a:endParaRPr>
          </a:p>
          <a:p>
            <a:pPr algn="l" eaLnBrk="0" fontAlgn="base" hangingPunct="0">
              <a:spcBef>
                <a:spcPct val="0"/>
              </a:spcBef>
              <a:spcAft>
                <a:spcPts val="600"/>
              </a:spcAft>
            </a:pPr>
            <a:r>
              <a:rPr lang="es-ES" altLang="en-US" sz="2000" dirty="0">
                <a:effectLst/>
                <a:latin typeface="inherit"/>
              </a:rPr>
              <a:t>Imágenes.</a:t>
            </a:r>
          </a:p>
          <a:p>
            <a:pPr algn="l" eaLnBrk="0" fontAlgn="base" hangingPunct="0">
              <a:spcBef>
                <a:spcPct val="0"/>
              </a:spcBef>
              <a:spcAft>
                <a:spcPts val="600"/>
              </a:spcAft>
            </a:pPr>
            <a:r>
              <a:rPr lang="es-ES" altLang="en-US" sz="2000" dirty="0">
                <a:effectLst/>
                <a:latin typeface="inherit"/>
              </a:rPr>
              <a:t>Espectros ópticos (SDSS, SEGUE, BOSS, SEQUELS, eBOSS).</a:t>
            </a:r>
          </a:p>
          <a:p>
            <a:pPr algn="l" eaLnBrk="0" fontAlgn="base" hangingPunct="0">
              <a:spcBef>
                <a:spcPct val="0"/>
              </a:spcBef>
              <a:spcAft>
                <a:spcPts val="600"/>
              </a:spcAft>
            </a:pPr>
            <a:r>
              <a:rPr lang="es-ES" altLang="en-US" sz="2000" dirty="0">
                <a:effectLst/>
                <a:latin typeface="inherit"/>
              </a:rPr>
              <a:t>Espectros infrarrojos (APOGEE, APOGEE-2).</a:t>
            </a:r>
          </a:p>
          <a:p>
            <a:pPr algn="l" eaLnBrk="0" fontAlgn="base" hangingPunct="0">
              <a:spcBef>
                <a:spcPct val="0"/>
              </a:spcBef>
              <a:spcAft>
                <a:spcPts val="600"/>
              </a:spcAft>
            </a:pPr>
            <a:r>
              <a:rPr lang="es-ES" altLang="en-US" sz="2000" dirty="0">
                <a:effectLst/>
                <a:latin typeface="inherit"/>
              </a:rPr>
              <a:t>Espectros IFU (MaNGA).</a:t>
            </a:r>
          </a:p>
          <a:p>
            <a:pPr algn="l" eaLnBrk="0" fontAlgn="base" hangingPunct="0">
              <a:spcBef>
                <a:spcPct val="0"/>
              </a:spcBef>
              <a:spcAft>
                <a:spcPts val="600"/>
              </a:spcAft>
            </a:pPr>
            <a:r>
              <a:rPr lang="es-ES" altLang="en-US" sz="2000" dirty="0">
                <a:effectLst/>
                <a:latin typeface="inherit"/>
              </a:rPr>
              <a:t>Espectros de biblioteca estelar (MaStar).</a:t>
            </a:r>
          </a:p>
          <a:p>
            <a:pPr algn="l" eaLnBrk="0" fontAlgn="base" hangingPunct="0">
              <a:spcBef>
                <a:spcPct val="0"/>
              </a:spcBef>
              <a:spcAft>
                <a:spcPts val="600"/>
              </a:spcAft>
            </a:pPr>
            <a:r>
              <a:rPr lang="es-ES" altLang="en-US" sz="2000" dirty="0">
                <a:effectLst/>
                <a:latin typeface="inherit"/>
              </a:rPr>
              <a:t>Catálogo de datos (parámetros medidos a partir de imágenes y espectros, como magnitudes y corrimientos al rojo).</a:t>
            </a:r>
          </a:p>
        </p:txBody>
      </p:sp>
      <p:pic>
        <p:nvPicPr>
          <p:cNvPr id="3" name="Picture 2">
            <a:extLst>
              <a:ext uri="{FF2B5EF4-FFF2-40B4-BE49-F238E27FC236}">
                <a16:creationId xmlns:a16="http://schemas.microsoft.com/office/drawing/2014/main" id="{9F51E5FB-B28B-10F1-8CE2-8CEE1D13628C}"/>
              </a:ext>
            </a:extLst>
          </p:cNvPr>
          <p:cNvPicPr>
            <a:picLocks noChangeAspect="1"/>
          </p:cNvPicPr>
          <p:nvPr/>
        </p:nvPicPr>
        <p:blipFill rotWithShape="1">
          <a:blip r:embed="rId2"/>
          <a:srcRect t="1" b="17050"/>
          <a:stretch/>
        </p:blipFill>
        <p:spPr>
          <a:xfrm>
            <a:off x="6414052" y="864922"/>
            <a:ext cx="4468699" cy="4735369"/>
          </a:xfrm>
          <a:prstGeom prst="rect">
            <a:avLst/>
          </a:prstGeom>
        </p:spPr>
      </p:pic>
      <p:sp>
        <p:nvSpPr>
          <p:cNvPr id="4" name="TextBox 3">
            <a:extLst>
              <a:ext uri="{FF2B5EF4-FFF2-40B4-BE49-F238E27FC236}">
                <a16:creationId xmlns:a16="http://schemas.microsoft.com/office/drawing/2014/main" id="{29D0DB2E-4AE1-FD35-CADD-6E2306BAA99A}"/>
              </a:ext>
            </a:extLst>
          </p:cNvPr>
          <p:cNvSpPr txBox="1"/>
          <p:nvPr/>
        </p:nvSpPr>
        <p:spPr>
          <a:xfrm>
            <a:off x="5021580" y="5600291"/>
            <a:ext cx="5939327" cy="276999"/>
          </a:xfrm>
          <a:prstGeom prst="rect">
            <a:avLst/>
          </a:prstGeom>
          <a:noFill/>
        </p:spPr>
        <p:txBody>
          <a:bodyPr wrap="square">
            <a:spAutoFit/>
          </a:bodyPr>
          <a:lstStyle/>
          <a:p>
            <a:pPr algn="r"/>
            <a:r>
              <a:rPr lang="en-US" altLang="en-US" sz="1200" b="1" i="1" dirty="0">
                <a:latin typeface="inherit"/>
              </a:rPr>
              <a:t>The Extended Baryon Oscillation Spectroscopic Survey (eBOSS)</a:t>
            </a:r>
            <a:r>
              <a:rPr lang="es-ES" altLang="en-US" sz="1200" b="1" i="1" dirty="0">
                <a:effectLst/>
                <a:latin typeface="inherit"/>
              </a:rPr>
              <a:t>.</a:t>
            </a:r>
            <a:endParaRPr lang="en-US" sz="1200" b="1" i="1" dirty="0"/>
          </a:p>
        </p:txBody>
      </p:sp>
    </p:spTree>
    <p:extLst>
      <p:ext uri="{BB962C8B-B14F-4D97-AF65-F5344CB8AC3E}">
        <p14:creationId xmlns:p14="http://schemas.microsoft.com/office/powerpoint/2010/main" val="186574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METODOLOGÍA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pic>
        <p:nvPicPr>
          <p:cNvPr id="2050" name="Picture 2">
            <a:extLst>
              <a:ext uri="{FF2B5EF4-FFF2-40B4-BE49-F238E27FC236}">
                <a16:creationId xmlns:a16="http://schemas.microsoft.com/office/drawing/2014/main" id="{7314FE4B-EB06-BE46-77AE-B75410BA1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513" y="923828"/>
            <a:ext cx="6231238" cy="4673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037D9F-E7BA-CF91-0436-DC5986434B19}"/>
              </a:ext>
            </a:extLst>
          </p:cNvPr>
          <p:cNvSpPr txBox="1"/>
          <p:nvPr/>
        </p:nvSpPr>
        <p:spPr>
          <a:xfrm>
            <a:off x="2107096" y="5600291"/>
            <a:ext cx="8853811" cy="276999"/>
          </a:xfrm>
          <a:prstGeom prst="rect">
            <a:avLst/>
          </a:prstGeom>
          <a:noFill/>
        </p:spPr>
        <p:txBody>
          <a:bodyPr wrap="square">
            <a:spAutoFit/>
          </a:bodyPr>
          <a:lstStyle/>
          <a:p>
            <a:pPr algn="r"/>
            <a:r>
              <a:rPr lang="en-US" altLang="en-US" sz="1200" b="1" i="1" dirty="0">
                <a:latin typeface="inherit"/>
              </a:rPr>
              <a:t>Sloan Digital Sky Surveys, technology for mapping the Universe.</a:t>
            </a:r>
            <a:endParaRPr lang="en-US" sz="1200" b="1" dirty="0"/>
          </a:p>
        </p:txBody>
      </p:sp>
      <p:pic>
        <p:nvPicPr>
          <p:cNvPr id="10" name="Picture 9">
            <a:extLst>
              <a:ext uri="{FF2B5EF4-FFF2-40B4-BE49-F238E27FC236}">
                <a16:creationId xmlns:a16="http://schemas.microsoft.com/office/drawing/2014/main" id="{B7268121-922E-1BE5-29AD-0D3D841BA0CE}"/>
              </a:ext>
            </a:extLst>
          </p:cNvPr>
          <p:cNvPicPr>
            <a:picLocks noChangeAspect="1"/>
          </p:cNvPicPr>
          <p:nvPr/>
        </p:nvPicPr>
        <p:blipFill rotWithShape="1">
          <a:blip r:embed="rId3"/>
          <a:srcRect r="32577"/>
          <a:stretch/>
        </p:blipFill>
        <p:spPr>
          <a:xfrm>
            <a:off x="543339" y="920794"/>
            <a:ext cx="4217347" cy="4676462"/>
          </a:xfrm>
          <a:prstGeom prst="rect">
            <a:avLst/>
          </a:prstGeom>
        </p:spPr>
      </p:pic>
    </p:spTree>
    <p:extLst>
      <p:ext uri="{BB962C8B-B14F-4D97-AF65-F5344CB8AC3E}">
        <p14:creationId xmlns:p14="http://schemas.microsoft.com/office/powerpoint/2010/main" val="355127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METODOLOGÍA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sp>
        <p:nvSpPr>
          <p:cNvPr id="3" name="Rectangle 1">
            <a:extLst>
              <a:ext uri="{FF2B5EF4-FFF2-40B4-BE49-F238E27FC236}">
                <a16:creationId xmlns:a16="http://schemas.microsoft.com/office/drawing/2014/main" id="{CDB7B391-27E0-2AF8-5655-42B2A3E569B3}"/>
              </a:ext>
            </a:extLst>
          </p:cNvPr>
          <p:cNvSpPr txBox="1">
            <a:spLocks noChangeArrowheads="1"/>
          </p:cNvSpPr>
          <p:nvPr/>
        </p:nvSpPr>
        <p:spPr bwMode="auto">
          <a:xfrm>
            <a:off x="367151" y="1024181"/>
            <a:ext cx="3767528" cy="3533305"/>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7457" rIns="0" bIns="-17457" numCol="1" anchor="ctr" anchorCtr="0" compatLnSpc="1">
            <a:prstTxWarp prst="textNoShape">
              <a:avLst/>
            </a:prstTxWarp>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0" fontAlgn="base" hangingPunct="0">
              <a:spcBef>
                <a:spcPct val="0"/>
              </a:spcBef>
              <a:spcAft>
                <a:spcPts val="600"/>
              </a:spcAft>
              <a:buNone/>
            </a:pPr>
            <a:r>
              <a:rPr lang="es-ES" altLang="en-US" sz="2000" dirty="0">
                <a:effectLst/>
                <a:latin typeface="inherit"/>
              </a:rPr>
              <a:t>   La base de datos del SDSS Data Release 16 y 17 incluye 18 atributos, de los cuales, 11 campos resultaron útiles:</a:t>
            </a:r>
          </a:p>
          <a:p>
            <a:pPr marL="0" indent="0" algn="l" eaLnBrk="0" fontAlgn="base" hangingPunct="0">
              <a:spcBef>
                <a:spcPct val="0"/>
              </a:spcBef>
              <a:spcAft>
                <a:spcPts val="600"/>
              </a:spcAft>
              <a:buNone/>
            </a:pPr>
            <a:endParaRPr lang="es-ES" altLang="en-US" sz="2000" dirty="0">
              <a:effectLst/>
              <a:latin typeface="inherit"/>
            </a:endParaRPr>
          </a:p>
          <a:p>
            <a:pPr marL="457200" indent="-457200" algn="l" eaLnBrk="0" fontAlgn="base" hangingPunct="0">
              <a:spcBef>
                <a:spcPct val="0"/>
              </a:spcBef>
              <a:spcAft>
                <a:spcPts val="600"/>
              </a:spcAft>
              <a:buSzPct val="80000"/>
              <a:buFont typeface="+mj-lt"/>
              <a:buAutoNum type="arabicPeriod"/>
            </a:pPr>
            <a:r>
              <a:rPr lang="es-ES" altLang="en-US" sz="1700" dirty="0">
                <a:effectLst/>
                <a:latin typeface="inherit"/>
              </a:rPr>
              <a:t>right_ascention</a:t>
            </a:r>
          </a:p>
          <a:p>
            <a:pPr marL="457200" indent="-457200" algn="l" eaLnBrk="0" fontAlgn="base" hangingPunct="0">
              <a:spcBef>
                <a:spcPct val="0"/>
              </a:spcBef>
              <a:spcAft>
                <a:spcPts val="600"/>
              </a:spcAft>
              <a:buSzPct val="80000"/>
              <a:buFont typeface="+mj-lt"/>
              <a:buAutoNum type="arabicPeriod"/>
            </a:pPr>
            <a:r>
              <a:rPr lang="es-ES" altLang="en-US" sz="1700" dirty="0">
                <a:effectLst/>
                <a:latin typeface="inherit"/>
              </a:rPr>
              <a:t>Declination</a:t>
            </a:r>
          </a:p>
          <a:p>
            <a:pPr marL="457200" indent="-457200" algn="l" eaLnBrk="0" fontAlgn="base" hangingPunct="0">
              <a:spcBef>
                <a:spcPct val="0"/>
              </a:spcBef>
              <a:spcAft>
                <a:spcPts val="600"/>
              </a:spcAft>
              <a:buSzPct val="80000"/>
              <a:buFont typeface="+mj-lt"/>
              <a:buAutoNum type="arabicPeriod"/>
            </a:pPr>
            <a:r>
              <a:rPr lang="es-ES" altLang="en-US" sz="1700" dirty="0">
                <a:effectLst/>
                <a:latin typeface="inherit"/>
              </a:rPr>
              <a:t>u_magnitude</a:t>
            </a:r>
          </a:p>
          <a:p>
            <a:pPr marL="457200" indent="-457200" algn="l" eaLnBrk="0" fontAlgn="base" hangingPunct="0">
              <a:spcBef>
                <a:spcPct val="0"/>
              </a:spcBef>
              <a:spcAft>
                <a:spcPts val="600"/>
              </a:spcAft>
              <a:buSzPct val="80000"/>
              <a:buFont typeface="+mj-lt"/>
              <a:buAutoNum type="arabicPeriod"/>
            </a:pPr>
            <a:r>
              <a:rPr lang="es-ES" altLang="en-US" sz="1700" dirty="0">
                <a:effectLst/>
                <a:latin typeface="inherit"/>
              </a:rPr>
              <a:t>g_magnitude</a:t>
            </a:r>
          </a:p>
          <a:p>
            <a:pPr marL="457200" indent="-457200" algn="l" eaLnBrk="0" fontAlgn="base" hangingPunct="0">
              <a:spcBef>
                <a:spcPct val="0"/>
              </a:spcBef>
              <a:spcAft>
                <a:spcPts val="600"/>
              </a:spcAft>
              <a:buSzPct val="80000"/>
              <a:buFont typeface="+mj-lt"/>
              <a:buAutoNum type="arabicPeriod"/>
            </a:pPr>
            <a:r>
              <a:rPr lang="es-ES" altLang="en-US" sz="1700" dirty="0">
                <a:effectLst/>
                <a:latin typeface="inherit"/>
              </a:rPr>
              <a:t>r_magnitude</a:t>
            </a:r>
          </a:p>
          <a:p>
            <a:pPr marL="457200" indent="-457200" algn="l" eaLnBrk="0" fontAlgn="base" hangingPunct="0">
              <a:spcBef>
                <a:spcPct val="0"/>
              </a:spcBef>
              <a:spcAft>
                <a:spcPts val="600"/>
              </a:spcAft>
              <a:buSzPct val="80000"/>
              <a:buFont typeface="+mj-lt"/>
              <a:buAutoNum type="arabicPeriod"/>
            </a:pPr>
            <a:r>
              <a:rPr lang="es-ES" altLang="en-US" sz="1700" dirty="0">
                <a:effectLst/>
                <a:latin typeface="inherit"/>
              </a:rPr>
              <a:t>i_magnitude</a:t>
            </a:r>
          </a:p>
        </p:txBody>
      </p:sp>
      <p:sp>
        <p:nvSpPr>
          <p:cNvPr id="6" name="Rectangle 1">
            <a:extLst>
              <a:ext uri="{FF2B5EF4-FFF2-40B4-BE49-F238E27FC236}">
                <a16:creationId xmlns:a16="http://schemas.microsoft.com/office/drawing/2014/main" id="{715574C4-8207-55F3-30E2-F22523391CD3}"/>
              </a:ext>
            </a:extLst>
          </p:cNvPr>
          <p:cNvSpPr txBox="1">
            <a:spLocks noChangeArrowheads="1"/>
          </p:cNvSpPr>
          <p:nvPr/>
        </p:nvSpPr>
        <p:spPr bwMode="auto">
          <a:xfrm>
            <a:off x="2490357" y="2525727"/>
            <a:ext cx="2270240" cy="21691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17457" rIns="0" bIns="-17457" numCol="1" anchor="ctr" anchorCtr="0" compatLnSpc="1">
            <a:prstTxWarp prst="textNoShape">
              <a:avLst/>
            </a:prstTxWarp>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eaLnBrk="0" fontAlgn="base" hangingPunct="0">
              <a:spcBef>
                <a:spcPct val="0"/>
              </a:spcBef>
              <a:spcAft>
                <a:spcPts val="600"/>
              </a:spcAft>
              <a:buSzPct val="80000"/>
              <a:buFont typeface="+mj-lt"/>
              <a:buAutoNum type="arabicPeriod" startAt="7"/>
            </a:pPr>
            <a:r>
              <a:rPr lang="es-ES" altLang="en-US" sz="1700" dirty="0">
                <a:effectLst/>
                <a:latin typeface="inherit"/>
              </a:rPr>
              <a:t>z_magnitude</a:t>
            </a:r>
          </a:p>
          <a:p>
            <a:pPr marL="457200" indent="-457200" algn="l" eaLnBrk="0" fontAlgn="base" hangingPunct="0">
              <a:spcBef>
                <a:spcPct val="0"/>
              </a:spcBef>
              <a:spcAft>
                <a:spcPts val="600"/>
              </a:spcAft>
              <a:buSzPct val="80000"/>
              <a:buFont typeface="+mj-lt"/>
              <a:buAutoNum type="arabicPeriod" startAt="7"/>
            </a:pPr>
            <a:r>
              <a:rPr lang="en-US" altLang="en-US" sz="1700" dirty="0">
                <a:effectLst/>
                <a:latin typeface="inherit"/>
              </a:rPr>
              <a:t>Class</a:t>
            </a:r>
          </a:p>
          <a:p>
            <a:pPr marL="457200" indent="-457200" algn="l" eaLnBrk="0" fontAlgn="base" hangingPunct="0">
              <a:spcBef>
                <a:spcPct val="0"/>
              </a:spcBef>
              <a:spcAft>
                <a:spcPts val="600"/>
              </a:spcAft>
              <a:buSzPct val="80000"/>
              <a:buFont typeface="+mj-lt"/>
              <a:buAutoNum type="arabicPeriod" startAt="7"/>
            </a:pPr>
            <a:r>
              <a:rPr lang="en-US" altLang="en-US" sz="1700" dirty="0">
                <a:effectLst/>
                <a:latin typeface="inherit"/>
              </a:rPr>
              <a:t>Redshift</a:t>
            </a:r>
          </a:p>
          <a:p>
            <a:pPr marL="457200" indent="-457200" algn="l" eaLnBrk="0" fontAlgn="base" hangingPunct="0">
              <a:spcBef>
                <a:spcPct val="0"/>
              </a:spcBef>
              <a:spcAft>
                <a:spcPts val="600"/>
              </a:spcAft>
              <a:buSzPct val="80000"/>
              <a:buFont typeface="+mj-lt"/>
              <a:buAutoNum type="arabicPeriod" startAt="7"/>
            </a:pPr>
            <a:r>
              <a:rPr lang="en-US" altLang="en-US" sz="1700" dirty="0">
                <a:effectLst/>
                <a:latin typeface="inherit"/>
              </a:rPr>
              <a:t>plate_id</a:t>
            </a:r>
          </a:p>
          <a:p>
            <a:pPr marL="457200" indent="-457200" algn="l" eaLnBrk="0" fontAlgn="base" hangingPunct="0">
              <a:spcBef>
                <a:spcPct val="0"/>
              </a:spcBef>
              <a:spcAft>
                <a:spcPts val="600"/>
              </a:spcAft>
              <a:buSzPct val="80000"/>
              <a:buFont typeface="+mj-lt"/>
              <a:buAutoNum type="arabicPeriod" startAt="7"/>
            </a:pPr>
            <a:r>
              <a:rPr lang="en-US" altLang="en-US" sz="1700" dirty="0">
                <a:effectLst/>
                <a:latin typeface="inherit"/>
              </a:rPr>
              <a:t>observation_date</a:t>
            </a:r>
          </a:p>
          <a:p>
            <a:pPr marL="0" indent="0" algn="l" eaLnBrk="0" fontAlgn="base" hangingPunct="0">
              <a:spcBef>
                <a:spcPct val="0"/>
              </a:spcBef>
              <a:spcAft>
                <a:spcPts val="600"/>
              </a:spcAft>
              <a:buNone/>
            </a:pPr>
            <a:endParaRPr lang="es-ES" altLang="en-US" sz="2000" dirty="0">
              <a:effectLst/>
              <a:latin typeface="inherit"/>
            </a:endParaRPr>
          </a:p>
        </p:txBody>
      </p:sp>
      <p:pic>
        <p:nvPicPr>
          <p:cNvPr id="3076" name="Picture 4" descr="&#10;MaNGA obtains spectra across the entire face of target galaxies using custom designed fiber bundles. The bottom right illustrates how the array of fibers spatially samples a particular galaxy. The top right compares spectra observed by two fibers at different locations in the galaxy, showing how the spectrum of the central regions differs dramatically from outer regions. Image Credit: Dana Berry / SkyWorks Digital Inc., David Law, and the SDSS collaboration. ">
            <a:extLst>
              <a:ext uri="{FF2B5EF4-FFF2-40B4-BE49-F238E27FC236}">
                <a16:creationId xmlns:a16="http://schemas.microsoft.com/office/drawing/2014/main" id="{BCEEBC93-D0A4-6970-EC05-29ADDA7F7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483" y="923828"/>
            <a:ext cx="6238267" cy="4678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A14970-6AA8-6BC5-6BDD-9CE1DA2E375E}"/>
              </a:ext>
            </a:extLst>
          </p:cNvPr>
          <p:cNvSpPr txBox="1"/>
          <p:nvPr/>
        </p:nvSpPr>
        <p:spPr>
          <a:xfrm>
            <a:off x="5021580" y="5600291"/>
            <a:ext cx="5939327" cy="276999"/>
          </a:xfrm>
          <a:prstGeom prst="rect">
            <a:avLst/>
          </a:prstGeom>
          <a:noFill/>
        </p:spPr>
        <p:txBody>
          <a:bodyPr wrap="square">
            <a:spAutoFit/>
          </a:bodyPr>
          <a:lstStyle/>
          <a:p>
            <a:pPr algn="r"/>
            <a:r>
              <a:rPr lang="en-US" altLang="en-US" sz="1200" b="1" i="1" dirty="0">
                <a:latin typeface="inherit"/>
              </a:rPr>
              <a:t>Mapping Nearby Galaxies at APO (MaNGA)</a:t>
            </a:r>
            <a:r>
              <a:rPr lang="es-ES" altLang="en-US" sz="1200" b="1" i="1" dirty="0">
                <a:effectLst/>
                <a:latin typeface="inherit"/>
              </a:rPr>
              <a:t>.</a:t>
            </a:r>
            <a:endParaRPr lang="en-US" sz="1200" b="1" i="1" dirty="0"/>
          </a:p>
        </p:txBody>
      </p:sp>
    </p:spTree>
    <p:extLst>
      <p:ext uri="{BB962C8B-B14F-4D97-AF65-F5344CB8AC3E}">
        <p14:creationId xmlns:p14="http://schemas.microsoft.com/office/powerpoint/2010/main" val="279178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A4DBD5-7522-B32A-3BF1-32DDEF065CE1}"/>
              </a:ext>
            </a:extLst>
          </p:cNvPr>
          <p:cNvSpPr txBox="1"/>
          <p:nvPr/>
        </p:nvSpPr>
        <p:spPr>
          <a:xfrm>
            <a:off x="4943424" y="5761725"/>
            <a:ext cx="5939327" cy="276999"/>
          </a:xfrm>
          <a:prstGeom prst="rect">
            <a:avLst/>
          </a:prstGeom>
          <a:noFill/>
        </p:spPr>
        <p:txBody>
          <a:bodyPr wrap="square">
            <a:spAutoFit/>
          </a:bodyPr>
          <a:lstStyle/>
          <a:p>
            <a:pPr algn="r"/>
            <a:r>
              <a:rPr lang="en-US" altLang="en-US" sz="1200" b="1" dirty="0">
                <a:effectLst/>
                <a:latin typeface="inherit"/>
              </a:rPr>
              <a:t>Frecuencia de clases en la base de datos del SDSS 16 y 17</a:t>
            </a:r>
            <a:r>
              <a:rPr lang="es-ES" altLang="en-US" sz="1200" b="1" dirty="0">
                <a:effectLst/>
                <a:latin typeface="inherit"/>
              </a:rPr>
              <a:t>.</a:t>
            </a:r>
            <a:endParaRPr lang="en-US" sz="1200" b="1" dirty="0"/>
          </a:p>
        </p:txBody>
      </p:sp>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METODOLOGÍA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pic>
        <p:nvPicPr>
          <p:cNvPr id="2" name="Imagen 6" descr="Gráfico, Gráfico de barras&#10;&#10;Descripción generada automáticamente">
            <a:extLst>
              <a:ext uri="{FF2B5EF4-FFF2-40B4-BE49-F238E27FC236}">
                <a16:creationId xmlns:a16="http://schemas.microsoft.com/office/drawing/2014/main" id="{5AF79EA9-B629-972F-2FD2-89F8AAD3A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476" y="980709"/>
            <a:ext cx="5278275" cy="3710561"/>
          </a:xfrm>
          <a:prstGeom prst="rect">
            <a:avLst/>
          </a:prstGeom>
        </p:spPr>
      </p:pic>
      <p:sp>
        <p:nvSpPr>
          <p:cNvPr id="5" name="CuadroTexto 9">
            <a:extLst>
              <a:ext uri="{FF2B5EF4-FFF2-40B4-BE49-F238E27FC236}">
                <a16:creationId xmlns:a16="http://schemas.microsoft.com/office/drawing/2014/main" id="{424A4926-1401-FB91-07C8-4CAE7B9F6AAE}"/>
              </a:ext>
            </a:extLst>
          </p:cNvPr>
          <p:cNvSpPr txBox="1"/>
          <p:nvPr/>
        </p:nvSpPr>
        <p:spPr>
          <a:xfrm>
            <a:off x="5604476" y="4691271"/>
            <a:ext cx="5278275" cy="938719"/>
          </a:xfrm>
          <a:prstGeom prst="rect">
            <a:avLst/>
          </a:prstGeom>
          <a:solidFill>
            <a:schemeClr val="bg1"/>
          </a:solidFill>
        </p:spPr>
        <p:txBody>
          <a:bodyPr wrap="square">
            <a:spAutoFit/>
          </a:bodyPr>
          <a:lstStyle/>
          <a:p>
            <a:r>
              <a:rPr lang="en-US" sz="1100" b="0" i="0" dirty="0">
                <a:solidFill>
                  <a:srgbClr val="000000"/>
                </a:solidFill>
                <a:effectLst/>
                <a:latin typeface="Consolas" panose="020B0609020204030204" pitchFamily="49" charset="0"/>
              </a:rPr>
              <a:t>Class</a:t>
            </a:r>
          </a:p>
          <a:p>
            <a:r>
              <a:rPr lang="en-US" sz="1100" b="0" i="0" dirty="0">
                <a:solidFill>
                  <a:srgbClr val="000000"/>
                </a:solidFill>
                <a:effectLst/>
                <a:latin typeface="Consolas" panose="020B0609020204030204" pitchFamily="49" charset="0"/>
              </a:rPr>
              <a:t>1 38096 stars</a:t>
            </a:r>
          </a:p>
          <a:p>
            <a:r>
              <a:rPr lang="en-US" sz="1100" b="0" i="0" dirty="0">
                <a:solidFill>
                  <a:srgbClr val="000000"/>
                </a:solidFill>
                <a:effectLst/>
                <a:latin typeface="Consolas" panose="020B0609020204030204" pitchFamily="49" charset="0"/>
              </a:rPr>
              <a:t>2 51323 galaxies</a:t>
            </a:r>
          </a:p>
          <a:p>
            <a:r>
              <a:rPr lang="en-US" sz="1100" b="0" i="0" dirty="0">
                <a:solidFill>
                  <a:srgbClr val="000000"/>
                </a:solidFill>
                <a:effectLst/>
                <a:latin typeface="Consolas" panose="020B0609020204030204" pitchFamily="49" charset="0"/>
              </a:rPr>
              <a:t>3 10581 quasars</a:t>
            </a:r>
          </a:p>
          <a:p>
            <a:r>
              <a:rPr lang="en-US" sz="1100" b="0" i="0" dirty="0">
                <a:solidFill>
                  <a:srgbClr val="000000"/>
                </a:solidFill>
                <a:effectLst/>
                <a:latin typeface="Consolas" panose="020B0609020204030204" pitchFamily="49" charset="0"/>
              </a:rPr>
              <a:t>Name: class, dtype: int64</a:t>
            </a:r>
            <a:endParaRPr lang="en-US" sz="1100" dirty="0"/>
          </a:p>
        </p:txBody>
      </p:sp>
      <p:sp>
        <p:nvSpPr>
          <p:cNvPr id="9" name="TextBox 8">
            <a:extLst>
              <a:ext uri="{FF2B5EF4-FFF2-40B4-BE49-F238E27FC236}">
                <a16:creationId xmlns:a16="http://schemas.microsoft.com/office/drawing/2014/main" id="{9CF73753-271E-5808-DE3A-3D347A25C637}"/>
              </a:ext>
            </a:extLst>
          </p:cNvPr>
          <p:cNvSpPr txBox="1"/>
          <p:nvPr/>
        </p:nvSpPr>
        <p:spPr>
          <a:xfrm>
            <a:off x="6587526" y="1533540"/>
            <a:ext cx="696336" cy="307777"/>
          </a:xfrm>
          <a:prstGeom prst="rect">
            <a:avLst/>
          </a:prstGeom>
          <a:solidFill>
            <a:srgbClr val="EAEAF2"/>
          </a:solidFill>
        </p:spPr>
        <p:txBody>
          <a:bodyPr wrap="square">
            <a:spAutoFit/>
          </a:bodyPr>
          <a:lstStyle/>
          <a:p>
            <a:r>
              <a:rPr lang="en-US" sz="1400" b="0" i="0" dirty="0">
                <a:solidFill>
                  <a:srgbClr val="000000"/>
                </a:solidFill>
                <a:effectLst/>
                <a:latin typeface="Calibri" panose="020F0502020204030204" pitchFamily="34" charset="0"/>
                <a:ea typeface="Adobe Fan Heiti Std B" panose="020B0700000000000000" pitchFamily="34" charset="-128"/>
                <a:cs typeface="Calibri" panose="020F0502020204030204" pitchFamily="34" charset="0"/>
              </a:rPr>
              <a:t>38096</a:t>
            </a:r>
            <a:endParaRPr lang="en-US" sz="1400" dirty="0">
              <a:latin typeface="Calibri" panose="020F0502020204030204" pitchFamily="34" charset="0"/>
              <a:ea typeface="Adobe Fan Heiti Std B" panose="020B0700000000000000" pitchFamily="34" charset="-128"/>
              <a:cs typeface="Calibri" panose="020F0502020204030204" pitchFamily="34" charset="0"/>
            </a:endParaRPr>
          </a:p>
        </p:txBody>
      </p:sp>
      <p:sp>
        <p:nvSpPr>
          <p:cNvPr id="10" name="TextBox 9">
            <a:extLst>
              <a:ext uri="{FF2B5EF4-FFF2-40B4-BE49-F238E27FC236}">
                <a16:creationId xmlns:a16="http://schemas.microsoft.com/office/drawing/2014/main" id="{61736501-E7B0-158A-0E9A-D98E746939CF}"/>
              </a:ext>
            </a:extLst>
          </p:cNvPr>
          <p:cNvSpPr txBox="1"/>
          <p:nvPr/>
        </p:nvSpPr>
        <p:spPr>
          <a:xfrm>
            <a:off x="9180327" y="1283123"/>
            <a:ext cx="696336" cy="307777"/>
          </a:xfrm>
          <a:prstGeom prst="rect">
            <a:avLst/>
          </a:prstGeom>
          <a:solidFill>
            <a:srgbClr val="EAEAF2"/>
          </a:solidFill>
        </p:spPr>
        <p:txBody>
          <a:bodyPr wrap="square">
            <a:spAutoFit/>
          </a:bodyPr>
          <a:lstStyle/>
          <a:p>
            <a:r>
              <a:rPr lang="en-US" sz="1400" dirty="0">
                <a:solidFill>
                  <a:srgbClr val="000000"/>
                </a:solidFill>
                <a:latin typeface="Calibri" panose="020F0502020204030204" pitchFamily="34" charset="0"/>
                <a:ea typeface="Adobe Fan Heiti Std B" panose="020B0700000000000000" pitchFamily="34" charset="-128"/>
                <a:cs typeface="Calibri" panose="020F0502020204030204" pitchFamily="34" charset="0"/>
              </a:rPr>
              <a:t>51323</a:t>
            </a:r>
            <a:endParaRPr lang="en-US" sz="1400" dirty="0">
              <a:latin typeface="Calibri" panose="020F0502020204030204" pitchFamily="34" charset="0"/>
              <a:ea typeface="Adobe Fan Heiti Std B" panose="020B0700000000000000" pitchFamily="34" charset="-128"/>
              <a:cs typeface="Calibri" panose="020F0502020204030204" pitchFamily="34" charset="0"/>
            </a:endParaRPr>
          </a:p>
        </p:txBody>
      </p:sp>
      <p:sp>
        <p:nvSpPr>
          <p:cNvPr id="11" name="TextBox 10">
            <a:extLst>
              <a:ext uri="{FF2B5EF4-FFF2-40B4-BE49-F238E27FC236}">
                <a16:creationId xmlns:a16="http://schemas.microsoft.com/office/drawing/2014/main" id="{81BC6A28-F1C3-9DF8-B198-66FBC79DD895}"/>
              </a:ext>
            </a:extLst>
          </p:cNvPr>
          <p:cNvSpPr txBox="1"/>
          <p:nvPr/>
        </p:nvSpPr>
        <p:spPr>
          <a:xfrm>
            <a:off x="9652320" y="3317866"/>
            <a:ext cx="696336" cy="307777"/>
          </a:xfrm>
          <a:prstGeom prst="rect">
            <a:avLst/>
          </a:prstGeom>
          <a:solidFill>
            <a:srgbClr val="EAEAF2"/>
          </a:solidFill>
        </p:spPr>
        <p:txBody>
          <a:bodyPr wrap="square">
            <a:spAutoFit/>
          </a:bodyPr>
          <a:lstStyle/>
          <a:p>
            <a:r>
              <a:rPr lang="en-US" sz="1400" dirty="0">
                <a:solidFill>
                  <a:srgbClr val="000000"/>
                </a:solidFill>
                <a:latin typeface="Calibri" panose="020F0502020204030204" pitchFamily="34" charset="0"/>
                <a:ea typeface="Adobe Fan Heiti Std B" panose="020B0700000000000000" pitchFamily="34" charset="-128"/>
                <a:cs typeface="Calibri" panose="020F0502020204030204" pitchFamily="34" charset="0"/>
              </a:rPr>
              <a:t>10581</a:t>
            </a:r>
            <a:endParaRPr lang="en-US" sz="1400" dirty="0">
              <a:latin typeface="Calibri" panose="020F0502020204030204" pitchFamily="34" charset="0"/>
              <a:ea typeface="Adobe Fan Heiti Std B" panose="020B0700000000000000" pitchFamily="34" charset="-128"/>
              <a:cs typeface="Calibri" panose="020F0502020204030204" pitchFamily="34" charset="0"/>
            </a:endParaRPr>
          </a:p>
        </p:txBody>
      </p:sp>
      <p:pic>
        <p:nvPicPr>
          <p:cNvPr id="13" name="Imagen 2" descr="Interfaz de usuario gráfica, Aplicación&#10;&#10;Descripción generada automáticamente">
            <a:extLst>
              <a:ext uri="{FF2B5EF4-FFF2-40B4-BE49-F238E27FC236}">
                <a16:creationId xmlns:a16="http://schemas.microsoft.com/office/drawing/2014/main" id="{D146A671-9DA3-9B01-8605-DA70A7A25C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51" y="980711"/>
            <a:ext cx="5237325" cy="4649280"/>
          </a:xfrm>
          <a:prstGeom prst="rect">
            <a:avLst/>
          </a:prstGeom>
        </p:spPr>
      </p:pic>
      <p:sp>
        <p:nvSpPr>
          <p:cNvPr id="14" name="TextBox 13">
            <a:extLst>
              <a:ext uri="{FF2B5EF4-FFF2-40B4-BE49-F238E27FC236}">
                <a16:creationId xmlns:a16="http://schemas.microsoft.com/office/drawing/2014/main" id="{70C533C5-09FB-5A92-5E94-FF8923AF0BF3}"/>
              </a:ext>
            </a:extLst>
          </p:cNvPr>
          <p:cNvSpPr txBox="1"/>
          <p:nvPr/>
        </p:nvSpPr>
        <p:spPr>
          <a:xfrm>
            <a:off x="1231093" y="5756073"/>
            <a:ext cx="4280501" cy="276999"/>
          </a:xfrm>
          <a:prstGeom prst="rect">
            <a:avLst/>
          </a:prstGeom>
          <a:noFill/>
        </p:spPr>
        <p:txBody>
          <a:bodyPr wrap="square">
            <a:spAutoFit/>
          </a:bodyPr>
          <a:lstStyle/>
          <a:p>
            <a:pPr algn="r"/>
            <a:r>
              <a:rPr lang="en-US" altLang="en-US" sz="1200" b="1" dirty="0">
                <a:effectLst/>
                <a:latin typeface="inherit"/>
              </a:rPr>
              <a:t>Correlación de variables en la base de datos</a:t>
            </a:r>
            <a:r>
              <a:rPr lang="es-ES" altLang="en-US" sz="1200" b="1" dirty="0">
                <a:effectLst/>
                <a:latin typeface="inherit"/>
              </a:rPr>
              <a:t>.</a:t>
            </a:r>
            <a:endParaRPr lang="en-US" sz="1200" b="1" dirty="0"/>
          </a:p>
        </p:txBody>
      </p:sp>
    </p:spTree>
    <p:extLst>
      <p:ext uri="{BB962C8B-B14F-4D97-AF65-F5344CB8AC3E}">
        <p14:creationId xmlns:p14="http://schemas.microsoft.com/office/powerpoint/2010/main" val="138254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49ADABFC-B389-410F-AFD6-113864295E9D}"/>
              </a:ext>
            </a:extLst>
          </p:cNvPr>
          <p:cNvSpPr>
            <a:spLocks noGrp="1"/>
          </p:cNvSpPr>
          <p:nvPr>
            <p:ph type="title"/>
          </p:nvPr>
        </p:nvSpPr>
        <p:spPr>
          <a:xfrm>
            <a:off x="367151" y="365126"/>
            <a:ext cx="10515600" cy="558702"/>
          </a:xfrm>
        </p:spPr>
        <p:txBody>
          <a:bodyPr/>
          <a:lstStyle/>
          <a:p>
            <a:r>
              <a:rPr lang="es-MX" dirty="0"/>
              <a:t>RESULTADOS Y ANÁLISIS   </a:t>
            </a:r>
          </a:p>
        </p:txBody>
      </p:sp>
      <p:sp>
        <p:nvSpPr>
          <p:cNvPr id="7" name="Marcador de pie de página 6">
            <a:extLst>
              <a:ext uri="{FF2B5EF4-FFF2-40B4-BE49-F238E27FC236}">
                <a16:creationId xmlns:a16="http://schemas.microsoft.com/office/drawing/2014/main" id="{2DB039A9-3461-4C6C-AFAD-2D284B45851E}"/>
              </a:ext>
            </a:extLst>
          </p:cNvPr>
          <p:cNvSpPr>
            <a:spLocks noGrp="1"/>
          </p:cNvSpPr>
          <p:nvPr>
            <p:ph type="ftr" sz="quarter" idx="11"/>
          </p:nvPr>
        </p:nvSpPr>
        <p:spPr/>
        <p:txBody>
          <a:bodyPr/>
          <a:lstStyle/>
          <a:p>
            <a:r>
              <a:rPr lang="es-MX" dirty="0"/>
              <a:t>CONGRESO INTERNACIONAL DE INGENIERÍA Y GEOECONOMÍA 2022</a:t>
            </a:r>
          </a:p>
        </p:txBody>
      </p:sp>
      <p:pic>
        <p:nvPicPr>
          <p:cNvPr id="2" name="Imagen 4" descr="Interfaz de usuario gráfica&#10;&#10;Descripción generada automáticamente con confianza baja">
            <a:extLst>
              <a:ext uri="{FF2B5EF4-FFF2-40B4-BE49-F238E27FC236}">
                <a16:creationId xmlns:a16="http://schemas.microsoft.com/office/drawing/2014/main" id="{E4C95F75-F468-A75A-53B9-9A146F510D98}"/>
              </a:ext>
            </a:extLst>
          </p:cNvPr>
          <p:cNvPicPr>
            <a:picLocks noChangeAspect="1"/>
          </p:cNvPicPr>
          <p:nvPr/>
        </p:nvPicPr>
        <p:blipFill rotWithShape="1">
          <a:blip r:embed="rId2">
            <a:extLst>
              <a:ext uri="{28A0092B-C50C-407E-A947-70E740481C1C}">
                <a14:useLocalDpi xmlns:a14="http://schemas.microsoft.com/office/drawing/2010/main" val="0"/>
              </a:ext>
            </a:extLst>
          </a:blip>
          <a:srcRect l="13824" t="11969" r="14724" b="5648"/>
          <a:stretch/>
        </p:blipFill>
        <p:spPr>
          <a:xfrm>
            <a:off x="367151" y="1426008"/>
            <a:ext cx="6179772" cy="4005983"/>
          </a:xfrm>
          <a:prstGeom prst="rect">
            <a:avLst/>
          </a:prstGeom>
        </p:spPr>
      </p:pic>
      <p:sp>
        <p:nvSpPr>
          <p:cNvPr id="3" name="TextBox 2">
            <a:extLst>
              <a:ext uri="{FF2B5EF4-FFF2-40B4-BE49-F238E27FC236}">
                <a16:creationId xmlns:a16="http://schemas.microsoft.com/office/drawing/2014/main" id="{EBE4442A-6D81-63C1-773D-6B66440ACA4C}"/>
              </a:ext>
            </a:extLst>
          </p:cNvPr>
          <p:cNvSpPr txBox="1"/>
          <p:nvPr/>
        </p:nvSpPr>
        <p:spPr>
          <a:xfrm>
            <a:off x="5021580" y="5600291"/>
            <a:ext cx="5939327" cy="276999"/>
          </a:xfrm>
          <a:prstGeom prst="rect">
            <a:avLst/>
          </a:prstGeom>
          <a:noFill/>
        </p:spPr>
        <p:txBody>
          <a:bodyPr wrap="square">
            <a:spAutoFit/>
          </a:bodyPr>
          <a:lstStyle/>
          <a:p>
            <a:pPr algn="r"/>
            <a:r>
              <a:rPr lang="en-US" altLang="en-US" sz="1200" b="1" dirty="0">
                <a:effectLst/>
                <a:latin typeface="inherit"/>
              </a:rPr>
              <a:t>Datos obtenidos tras la </a:t>
            </a:r>
            <a:r>
              <a:rPr lang="en-US" altLang="en-US" sz="1200" b="1" dirty="0">
                <a:latin typeface="inherit"/>
              </a:rPr>
              <a:t>R</a:t>
            </a:r>
            <a:r>
              <a:rPr lang="en-US" altLang="en-US" sz="1200" b="1" dirty="0">
                <a:effectLst/>
                <a:latin typeface="inherit"/>
              </a:rPr>
              <a:t>egresión </a:t>
            </a:r>
            <a:r>
              <a:rPr lang="en-US" altLang="en-US" sz="1200" b="1" dirty="0">
                <a:latin typeface="inherit"/>
              </a:rPr>
              <a:t>L</a:t>
            </a:r>
            <a:r>
              <a:rPr lang="en-US" altLang="en-US" sz="1200" b="1" dirty="0">
                <a:effectLst/>
                <a:latin typeface="inherit"/>
              </a:rPr>
              <a:t>ogística</a:t>
            </a:r>
            <a:r>
              <a:rPr lang="es-ES" altLang="en-US" sz="1200" b="1" dirty="0">
                <a:effectLst/>
                <a:latin typeface="inherit"/>
              </a:rPr>
              <a:t>.</a:t>
            </a:r>
            <a:endParaRPr lang="en-US" sz="1200" b="1" dirty="0"/>
          </a:p>
        </p:txBody>
      </p:sp>
      <p:pic>
        <p:nvPicPr>
          <p:cNvPr id="4" name="Imagen 4" descr="Interfaz de usuario gráfica, Texto&#10;&#10;Descripción generada automáticamente">
            <a:extLst>
              <a:ext uri="{FF2B5EF4-FFF2-40B4-BE49-F238E27FC236}">
                <a16:creationId xmlns:a16="http://schemas.microsoft.com/office/drawing/2014/main" id="{99FC9BF2-430A-58DC-6C28-A6822ED18E88}"/>
              </a:ext>
            </a:extLst>
          </p:cNvPr>
          <p:cNvPicPr>
            <a:picLocks noChangeAspect="1"/>
          </p:cNvPicPr>
          <p:nvPr/>
        </p:nvPicPr>
        <p:blipFill rotWithShape="1">
          <a:blip r:embed="rId3">
            <a:extLst>
              <a:ext uri="{28A0092B-C50C-407E-A947-70E740481C1C}">
                <a14:useLocalDpi xmlns:a14="http://schemas.microsoft.com/office/drawing/2010/main" val="0"/>
              </a:ext>
            </a:extLst>
          </a:blip>
          <a:srcRect l="22024" t="27502" r="50000" b="28385"/>
          <a:stretch/>
        </p:blipFill>
        <p:spPr>
          <a:xfrm>
            <a:off x="6546923" y="1426008"/>
            <a:ext cx="4516556" cy="4005983"/>
          </a:xfrm>
          <a:prstGeom prst="rect">
            <a:avLst/>
          </a:prstGeom>
        </p:spPr>
      </p:pic>
      <p:sp>
        <p:nvSpPr>
          <p:cNvPr id="11" name="TextBox 10">
            <a:extLst>
              <a:ext uri="{FF2B5EF4-FFF2-40B4-BE49-F238E27FC236}">
                <a16:creationId xmlns:a16="http://schemas.microsoft.com/office/drawing/2014/main" id="{115F980E-8F10-5FAF-3B5F-99D0FD9AC704}"/>
              </a:ext>
            </a:extLst>
          </p:cNvPr>
          <p:cNvSpPr txBox="1"/>
          <p:nvPr/>
        </p:nvSpPr>
        <p:spPr>
          <a:xfrm>
            <a:off x="9051235" y="956467"/>
            <a:ext cx="2012244" cy="369332"/>
          </a:xfrm>
          <a:prstGeom prst="rect">
            <a:avLst/>
          </a:prstGeom>
          <a:noFill/>
        </p:spPr>
        <p:txBody>
          <a:bodyPr wrap="square">
            <a:spAutoFit/>
          </a:bodyPr>
          <a:lstStyle/>
          <a:p>
            <a:pPr marL="0" indent="0" algn="l" eaLnBrk="0" fontAlgn="base" hangingPunct="0">
              <a:spcBef>
                <a:spcPct val="0"/>
              </a:spcBef>
              <a:spcAft>
                <a:spcPts val="600"/>
              </a:spcAft>
              <a:buNone/>
            </a:pPr>
            <a:r>
              <a:rPr lang="es-ES" altLang="en-US" sz="1800" dirty="0">
                <a:effectLst/>
                <a:latin typeface="inherit"/>
              </a:rPr>
              <a:t>Regresi</a:t>
            </a:r>
            <a:r>
              <a:rPr lang="en-US" altLang="en-US" sz="1800" dirty="0">
                <a:effectLst/>
                <a:latin typeface="inherit"/>
              </a:rPr>
              <a:t>ón Logística.</a:t>
            </a:r>
            <a:endParaRPr lang="es-ES" altLang="en-US" sz="1800" dirty="0">
              <a:effectLst/>
              <a:latin typeface="inherit"/>
            </a:endParaRPr>
          </a:p>
        </p:txBody>
      </p:sp>
      <p:sp>
        <p:nvSpPr>
          <p:cNvPr id="12" name="CuadroTexto 9">
            <a:extLst>
              <a:ext uri="{FF2B5EF4-FFF2-40B4-BE49-F238E27FC236}">
                <a16:creationId xmlns:a16="http://schemas.microsoft.com/office/drawing/2014/main" id="{F4739DC4-0DF3-4BBA-4CFD-5DAF4F2962D8}"/>
              </a:ext>
            </a:extLst>
          </p:cNvPr>
          <p:cNvSpPr txBox="1"/>
          <p:nvPr/>
        </p:nvSpPr>
        <p:spPr>
          <a:xfrm>
            <a:off x="8805201" y="4222586"/>
            <a:ext cx="1845621" cy="276999"/>
          </a:xfrm>
          <a:prstGeom prst="rect">
            <a:avLst/>
          </a:prstGeom>
          <a:solidFill>
            <a:schemeClr val="bg1"/>
          </a:solidFill>
        </p:spPr>
        <p:txBody>
          <a:bodyPr wrap="square">
            <a:spAutoFit/>
          </a:bodyPr>
          <a:lstStyle/>
          <a:p>
            <a:r>
              <a:rPr lang="en-US" sz="1200" dirty="0">
                <a:solidFill>
                  <a:srgbClr val="000000"/>
                </a:solidFill>
                <a:latin typeface="Consolas" panose="020B0609020204030204" pitchFamily="49" charset="0"/>
              </a:rPr>
              <a:t>Accuracy: </a:t>
            </a:r>
            <a:r>
              <a:rPr lang="en-US" sz="1200" b="1" dirty="0">
                <a:solidFill>
                  <a:srgbClr val="000000"/>
                </a:solidFill>
                <a:latin typeface="Consolas" panose="020B0609020204030204" pitchFamily="49" charset="0"/>
              </a:rPr>
              <a:t>0.98</a:t>
            </a:r>
            <a:endParaRPr lang="en-US" sz="1200" b="1" dirty="0"/>
          </a:p>
        </p:txBody>
      </p:sp>
    </p:spTree>
    <p:extLst>
      <p:ext uri="{BB962C8B-B14F-4D97-AF65-F5344CB8AC3E}">
        <p14:creationId xmlns:p14="http://schemas.microsoft.com/office/powerpoint/2010/main" val="512440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ado 4">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1026</Words>
  <Application>Microsoft Office PowerPoint</Application>
  <PresentationFormat>Widescreen</PresentationFormat>
  <Paragraphs>123</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Cambria Math</vt:lpstr>
      <vt:lpstr>Century Gothic</vt:lpstr>
      <vt:lpstr>Consolas</vt:lpstr>
      <vt:lpstr>inherit</vt:lpstr>
      <vt:lpstr>Tema de Office</vt:lpstr>
      <vt:lpstr>ANÁLISIS DE ALGORITMOS DE APRENDIZAJE AUTOMÁTICO APLICADOS A LA CLASIFICACIÓN DE CUERPOS CELESTES: ESTRELLAS, QUÁSARES Y GALAXIAS.</vt:lpstr>
      <vt:lpstr>INTRODUCCIÓN </vt:lpstr>
      <vt:lpstr>INTRODUCCIÓN </vt:lpstr>
      <vt:lpstr>INTRODUCCIÓN </vt:lpstr>
      <vt:lpstr>METODOLOGÍA  </vt:lpstr>
      <vt:lpstr>METODOLOGÍA  </vt:lpstr>
      <vt:lpstr>METODOLOGÍA  </vt:lpstr>
      <vt:lpstr>METODOLOGÍA  </vt:lpstr>
      <vt:lpstr>RESULTADOS Y ANÁLISIS   </vt:lpstr>
      <vt:lpstr>RESULTADOS Y ANÁLISIS   </vt:lpstr>
      <vt:lpstr>RESULTADOS Y ANÁLISIS   </vt:lpstr>
      <vt:lpstr>RESULTADOS Y ANÁLISIS   </vt:lpstr>
      <vt:lpstr>RESULTADOS Y ANÁLISIS   </vt:lpstr>
      <vt:lpstr>RESULTADOS Y ANÁLISIS   </vt:lpstr>
      <vt:lpstr>CONCLUSIONES </vt:lpstr>
      <vt:lpstr>Fuentes de información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Emiliano Vivas Rodríguez</dc:creator>
  <cp:lastModifiedBy>Emiliano Vivas Rodríguez</cp:lastModifiedBy>
  <cp:revision>10</cp:revision>
  <dcterms:created xsi:type="dcterms:W3CDTF">2022-10-02T22:30:42Z</dcterms:created>
  <dcterms:modified xsi:type="dcterms:W3CDTF">2022-10-15T03:47:15Z</dcterms:modified>
</cp:coreProperties>
</file>